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handoutMasterIdLst>
    <p:handoutMasterId r:id="rId63"/>
  </p:handoutMasterIdLst>
  <p:sldIdLst>
    <p:sldId id="290" r:id="rId2"/>
    <p:sldId id="337" r:id="rId3"/>
    <p:sldId id="304" r:id="rId4"/>
    <p:sldId id="295" r:id="rId5"/>
    <p:sldId id="384" r:id="rId6"/>
    <p:sldId id="368" r:id="rId7"/>
    <p:sldId id="369" r:id="rId8"/>
    <p:sldId id="370" r:id="rId9"/>
    <p:sldId id="371" r:id="rId10"/>
    <p:sldId id="372" r:id="rId11"/>
    <p:sldId id="373" r:id="rId12"/>
    <p:sldId id="374" r:id="rId13"/>
    <p:sldId id="375" r:id="rId14"/>
    <p:sldId id="376" r:id="rId15"/>
    <p:sldId id="377" r:id="rId16"/>
    <p:sldId id="378" r:id="rId17"/>
    <p:sldId id="379" r:id="rId18"/>
    <p:sldId id="380" r:id="rId19"/>
    <p:sldId id="381" r:id="rId20"/>
    <p:sldId id="382" r:id="rId21"/>
    <p:sldId id="383" r:id="rId22"/>
    <p:sldId id="299" r:id="rId23"/>
    <p:sldId id="300" r:id="rId24"/>
    <p:sldId id="334" r:id="rId25"/>
    <p:sldId id="366" r:id="rId26"/>
    <p:sldId id="326" r:id="rId27"/>
    <p:sldId id="305" r:id="rId28"/>
    <p:sldId id="306" r:id="rId29"/>
    <p:sldId id="272" r:id="rId30"/>
    <p:sldId id="258" r:id="rId31"/>
    <p:sldId id="263" r:id="rId32"/>
    <p:sldId id="259" r:id="rId33"/>
    <p:sldId id="260" r:id="rId34"/>
    <p:sldId id="261" r:id="rId35"/>
    <p:sldId id="293" r:id="rId36"/>
    <p:sldId id="292" r:id="rId37"/>
    <p:sldId id="317" r:id="rId38"/>
    <p:sldId id="349" r:id="rId39"/>
    <p:sldId id="311" r:id="rId40"/>
    <p:sldId id="309" r:id="rId41"/>
    <p:sldId id="310" r:id="rId42"/>
    <p:sldId id="313" r:id="rId43"/>
    <p:sldId id="352" r:id="rId44"/>
    <p:sldId id="302" r:id="rId45"/>
    <p:sldId id="274" r:id="rId46"/>
    <p:sldId id="288" r:id="rId47"/>
    <p:sldId id="385" r:id="rId48"/>
    <p:sldId id="314" r:id="rId49"/>
    <p:sldId id="342" r:id="rId50"/>
    <p:sldId id="357" r:id="rId51"/>
    <p:sldId id="316" r:id="rId52"/>
    <p:sldId id="358" r:id="rId53"/>
    <p:sldId id="296" r:id="rId54"/>
    <p:sldId id="354" r:id="rId55"/>
    <p:sldId id="318" r:id="rId56"/>
    <p:sldId id="356" r:id="rId57"/>
    <p:sldId id="270" r:id="rId58"/>
    <p:sldId id="319" r:id="rId59"/>
    <p:sldId id="359" r:id="rId60"/>
    <p:sldId id="333" r:id="rId61"/>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22597" autoAdjust="0"/>
    <p:restoredTop sz="92662" autoAdjust="0"/>
  </p:normalViewPr>
  <p:slideViewPr>
    <p:cSldViewPr>
      <p:cViewPr>
        <p:scale>
          <a:sx n="90" d="100"/>
          <a:sy n="90" d="100"/>
        </p:scale>
        <p:origin x="-240" y="-258"/>
      </p:cViewPr>
      <p:guideLst>
        <p:guide orient="horz" pos="2160"/>
        <p:guide pos="2880"/>
      </p:guideLst>
    </p:cSldViewPr>
  </p:slideViewPr>
  <p:notesTextViewPr>
    <p:cViewPr>
      <p:scale>
        <a:sx n="1" d="1"/>
        <a:sy n="1" d="1"/>
      </p:scale>
      <p:origin x="0" y="0"/>
    </p:cViewPr>
  </p:notesTextViewPr>
  <p:sorterViewPr>
    <p:cViewPr>
      <p:scale>
        <a:sx n="170" d="100"/>
        <a:sy n="170" d="100"/>
      </p:scale>
      <p:origin x="0" y="449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EAC16172-B800-459F-B357-3A42B6C8859C}" type="datetimeFigureOut">
              <a:rPr lang="en-US" smtClean="0"/>
              <a:t>11/21/2013</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B9A38DBE-5A5D-4078-9B21-BE73144C037E}" type="slidenum">
              <a:rPr lang="en-US" smtClean="0"/>
              <a:t>‹#›</a:t>
            </a:fld>
            <a:endParaRPr lang="en-US"/>
          </a:p>
        </p:txBody>
      </p:sp>
    </p:spTree>
    <p:extLst>
      <p:ext uri="{BB962C8B-B14F-4D97-AF65-F5344CB8AC3E}">
        <p14:creationId xmlns:p14="http://schemas.microsoft.com/office/powerpoint/2010/main" val="1048991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5ECF0EF6-D3F9-433B-BA69-BB7058CFD3E9}" type="datetimeFigureOut">
              <a:rPr lang="en-US" smtClean="0"/>
              <a:pPr/>
              <a:t>11/21/2013</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F64C8AA2-DB79-4390-AEC5-3A481A3832B4}" type="slidenum">
              <a:rPr lang="en-US" smtClean="0"/>
              <a:pPr/>
              <a:t>‹#›</a:t>
            </a:fld>
            <a:endParaRPr lang="en-US"/>
          </a:p>
        </p:txBody>
      </p:sp>
    </p:spTree>
    <p:extLst>
      <p:ext uri="{BB962C8B-B14F-4D97-AF65-F5344CB8AC3E}">
        <p14:creationId xmlns:p14="http://schemas.microsoft.com/office/powerpoint/2010/main" val="90269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smtClean="0"/>
              <a:t>Make a connection-</a:t>
            </a:r>
            <a:r>
              <a:rPr lang="en-US" baseline="0" dirty="0" smtClean="0"/>
              <a:t>connect with employer, find common ground, “I shop here”, “We’re in the neighborhood”</a:t>
            </a:r>
            <a:endParaRPr lang="en-US" dirty="0" smtClean="0"/>
          </a:p>
          <a:p>
            <a:pPr defTabSz="924916">
              <a:defRPr/>
            </a:pPr>
            <a:r>
              <a:rPr lang="en-US" dirty="0" smtClean="0"/>
              <a:t>Clear and Concise - </a:t>
            </a:r>
            <a:r>
              <a:rPr lang="en-US" dirty="0"/>
              <a:t>distill to around 60 seconds, 3-4 sentences, first impression, how someone else will explain it, how others are going to hear it</a:t>
            </a:r>
          </a:p>
          <a:p>
            <a:pPr lvl="0"/>
            <a:r>
              <a:rPr lang="en-US" dirty="0" smtClean="0"/>
              <a:t>Not scripted, repertoir</a:t>
            </a:r>
            <a:r>
              <a:rPr lang="en-US" baseline="0" dirty="0" smtClean="0"/>
              <a:t>e of sound bits</a:t>
            </a:r>
          </a:p>
          <a:p>
            <a:pPr lvl="0"/>
            <a:r>
              <a:rPr lang="en-US" baseline="0" dirty="0" smtClean="0"/>
              <a:t>Be a problem solver, consultant, trusted advisor, there to help not “sell”</a:t>
            </a:r>
          </a:p>
          <a:p>
            <a:pPr lvl="0"/>
            <a:r>
              <a:rPr lang="en-US" baseline="0" dirty="0" smtClean="0"/>
              <a:t>No persuasion, they do not have to decide to hire someone, just </a:t>
            </a:r>
            <a:r>
              <a:rPr lang="en-US" baseline="0" dirty="0" err="1" smtClean="0"/>
              <a:t>notifiy</a:t>
            </a:r>
            <a:r>
              <a:rPr lang="en-US" baseline="0" dirty="0" smtClean="0"/>
              <a:t> you when there is an opening, you will provide them with qualified applicant who can do the job</a:t>
            </a:r>
          </a:p>
          <a:p>
            <a:pPr defTabSz="924916">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64C8AA2-DB79-4390-AEC5-3A481A3832B4}" type="slidenum">
              <a:rPr lang="en-US" smtClean="0"/>
              <a:pPr/>
              <a:t>45</a:t>
            </a:fld>
            <a:endParaRPr lang="en-US"/>
          </a:p>
        </p:txBody>
      </p:sp>
    </p:spTree>
    <p:extLst>
      <p:ext uri="{BB962C8B-B14F-4D97-AF65-F5344CB8AC3E}">
        <p14:creationId xmlns:p14="http://schemas.microsoft.com/office/powerpoint/2010/main" val="3040095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Promotional Tools</a:t>
            </a:r>
          </a:p>
          <a:p>
            <a:pPr lvl="1"/>
            <a:r>
              <a:rPr lang="en-US" dirty="0" smtClean="0"/>
              <a:t>Business Cards</a:t>
            </a:r>
          </a:p>
          <a:p>
            <a:pPr lvl="1"/>
            <a:r>
              <a:rPr lang="en-US" dirty="0" smtClean="0"/>
              <a:t>Flyers/Fact Sheets</a:t>
            </a:r>
          </a:p>
          <a:p>
            <a:pPr lvl="1"/>
            <a:r>
              <a:rPr lang="en-US" dirty="0" smtClean="0"/>
              <a:t>Brochures</a:t>
            </a:r>
          </a:p>
          <a:p>
            <a:r>
              <a:rPr lang="en-US" dirty="0" smtClean="0"/>
              <a:t>Maximize Self-Determination</a:t>
            </a:r>
          </a:p>
          <a:p>
            <a:r>
              <a:rPr lang="en-US" dirty="0" smtClean="0"/>
              <a:t>Maximize Family Involvement</a:t>
            </a:r>
          </a:p>
          <a:p>
            <a:endParaRPr lang="en-US" dirty="0"/>
          </a:p>
        </p:txBody>
      </p:sp>
      <p:sp>
        <p:nvSpPr>
          <p:cNvPr id="4" name="Slide Number Placeholder 3"/>
          <p:cNvSpPr>
            <a:spLocks noGrp="1"/>
          </p:cNvSpPr>
          <p:nvPr>
            <p:ph type="sldNum" sz="quarter" idx="10"/>
          </p:nvPr>
        </p:nvSpPr>
        <p:spPr/>
        <p:txBody>
          <a:bodyPr/>
          <a:lstStyle/>
          <a:p>
            <a:fld id="{F64C8AA2-DB79-4390-AEC5-3A481A3832B4}" type="slidenum">
              <a:rPr lang="en-US" smtClean="0"/>
              <a:pPr/>
              <a:t>46</a:t>
            </a:fld>
            <a:endParaRPr lang="en-US"/>
          </a:p>
        </p:txBody>
      </p:sp>
    </p:spTree>
    <p:extLst>
      <p:ext uri="{BB962C8B-B14F-4D97-AF65-F5344CB8AC3E}">
        <p14:creationId xmlns:p14="http://schemas.microsoft.com/office/powerpoint/2010/main" val="1444493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Feel: I’m glad you said that.</a:t>
            </a:r>
          </a:p>
          <a:p>
            <a:r>
              <a:rPr lang="en-US" dirty="0" smtClean="0"/>
              <a:t>That’s a valid point.</a:t>
            </a:r>
          </a:p>
          <a:p>
            <a:r>
              <a:rPr lang="en-US" dirty="0" smtClean="0"/>
              <a:t>I understand why you FEEL that way.</a:t>
            </a:r>
          </a:p>
          <a:p>
            <a:endParaRPr lang="en-US" dirty="0" smtClean="0"/>
          </a:p>
          <a:p>
            <a:r>
              <a:rPr lang="en-US" dirty="0" smtClean="0"/>
              <a:t>BUT ….</a:t>
            </a:r>
          </a:p>
          <a:p>
            <a:endParaRPr lang="en-US" dirty="0" smtClean="0"/>
          </a:p>
          <a:p>
            <a:r>
              <a:rPr lang="en-US" dirty="0" smtClean="0"/>
              <a:t>Give</a:t>
            </a:r>
            <a:r>
              <a:rPr lang="en-US" baseline="0" dirty="0" smtClean="0"/>
              <a:t> story of another who FELT that way also but describe what they FOUND out and how they turned around</a:t>
            </a:r>
            <a:endParaRPr lang="en-US" dirty="0"/>
          </a:p>
        </p:txBody>
      </p:sp>
      <p:sp>
        <p:nvSpPr>
          <p:cNvPr id="4" name="Slide Number Placeholder 3"/>
          <p:cNvSpPr>
            <a:spLocks noGrp="1"/>
          </p:cNvSpPr>
          <p:nvPr>
            <p:ph type="sldNum" sz="quarter" idx="10"/>
          </p:nvPr>
        </p:nvSpPr>
        <p:spPr/>
        <p:txBody>
          <a:bodyPr/>
          <a:lstStyle/>
          <a:p>
            <a:fld id="{F64C8AA2-DB79-4390-AEC5-3A481A3832B4}" type="slidenum">
              <a:rPr lang="en-US" smtClean="0"/>
              <a:pPr/>
              <a:t>57</a:t>
            </a:fld>
            <a:endParaRPr lang="en-US"/>
          </a:p>
        </p:txBody>
      </p:sp>
    </p:spTree>
    <p:extLst>
      <p:ext uri="{BB962C8B-B14F-4D97-AF65-F5344CB8AC3E}">
        <p14:creationId xmlns:p14="http://schemas.microsoft.com/office/powerpoint/2010/main" val="3019390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9_02.jpg"/>
          <p:cNvPicPr preferRelativeResize="0">
            <a:picLocks/>
          </p:cNvPicPr>
          <p:nvPr/>
        </p:nvPicPr>
        <p:blipFill>
          <a:blip r:embed="rId2" cstate="print">
            <a:duotone>
              <a:schemeClr val="accent1">
                <a:shade val="45000"/>
                <a:satMod val="135000"/>
              </a:schemeClr>
              <a:prstClr val="white"/>
            </a:duotone>
          </a:blip>
          <a:stretch>
            <a:fillRect/>
          </a:stretch>
        </p:blipFill>
        <p:spPr>
          <a:xfrm>
            <a:off x="7754112" y="0"/>
            <a:ext cx="73152" cy="6858000"/>
          </a:xfrm>
          <a:prstGeom prst="rect">
            <a:avLst/>
          </a:prstGeom>
        </p:spPr>
      </p:pic>
      <p:pic>
        <p:nvPicPr>
          <p:cNvPr id="7" name="Picture 6" descr="1_05.jpg"/>
          <p:cNvPicPr>
            <a:picLocks noChangeAspect="1"/>
          </p:cNvPicPr>
          <p:nvPr/>
        </p:nvPicPr>
        <p:blipFill>
          <a:blip r:embed="rId3" cstate="print"/>
          <a:stretch>
            <a:fillRect/>
          </a:stretch>
        </p:blipFill>
        <p:spPr>
          <a:xfrm>
            <a:off x="7810500" y="0"/>
            <a:ext cx="1333500" cy="6858000"/>
          </a:xfrm>
          <a:prstGeom prst="rect">
            <a:avLst/>
          </a:prstGeom>
        </p:spPr>
      </p:pic>
      <p:grpSp>
        <p:nvGrpSpPr>
          <p:cNvPr id="4" name="Group 17"/>
          <p:cNvGrpSpPr/>
          <p:nvPr/>
        </p:nvGrpSpPr>
        <p:grpSpPr>
          <a:xfrm>
            <a:off x="0" y="6630352"/>
            <a:ext cx="9144000" cy="228600"/>
            <a:chOff x="0" y="6582727"/>
            <a:chExt cx="9144000" cy="228600"/>
          </a:xfrm>
        </p:grpSpPr>
        <p:sp>
          <p:nvSpPr>
            <p:cNvPr id="10" name="Rectangle 9"/>
            <p:cNvSpPr/>
            <p:nvPr/>
          </p:nvSpPr>
          <p:spPr>
            <a:xfrm>
              <a:off x="7813040" y="6582727"/>
              <a:ext cx="1330960" cy="2286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34101" y="6582727"/>
              <a:ext cx="1609724" cy="2286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582727"/>
              <a:ext cx="6096000" cy="2286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457200" y="1371600"/>
            <a:ext cx="6781800" cy="1069975"/>
          </a:xfrm>
        </p:spPr>
        <p:txBody>
          <a:bodyPr bIns="0" anchor="b" anchorCtr="0">
            <a:noAutofit/>
          </a:bodyPr>
          <a:lstStyle>
            <a:lvl1pPr>
              <a:defRPr sz="4200" baseline="0"/>
            </a:lvl1pPr>
          </a:lstStyle>
          <a:p>
            <a:r>
              <a:rPr lang="en-US" smtClean="0"/>
              <a:t>Click to edit Master title style</a:t>
            </a:r>
            <a:endParaRPr lang="en-US" dirty="0"/>
          </a:p>
        </p:txBody>
      </p:sp>
      <p:sp>
        <p:nvSpPr>
          <p:cNvPr id="3" name="Subtitle 2"/>
          <p:cNvSpPr>
            <a:spLocks noGrp="1"/>
          </p:cNvSpPr>
          <p:nvPr>
            <p:ph type="subTitle" idx="1"/>
          </p:nvPr>
        </p:nvSpPr>
        <p:spPr>
          <a:xfrm>
            <a:off x="457200" y="2438400"/>
            <a:ext cx="6781800" cy="762000"/>
          </a:xfrm>
        </p:spPr>
        <p:txBody>
          <a:bodyPr lIns="0" tIns="0" rIns="0">
            <a:normAutofit/>
          </a:bodyPr>
          <a:lstStyle>
            <a:lvl1pPr marL="0" indent="0" algn="l">
              <a:buNone/>
              <a:defRPr sz="24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9" name="Date Placeholder 18"/>
          <p:cNvSpPr>
            <a:spLocks noGrp="1"/>
          </p:cNvSpPr>
          <p:nvPr>
            <p:ph type="dt" sz="half" idx="10"/>
          </p:nvPr>
        </p:nvSpPr>
        <p:spPr>
          <a:xfrm>
            <a:off x="6210300" y="6610350"/>
            <a:ext cx="1524000" cy="228600"/>
          </a:xfrm>
        </p:spPr>
        <p:txBody>
          <a:bodyPr/>
          <a:lstStyle/>
          <a:p>
            <a:fld id="{D0C6C870-E4F9-4845-9CCF-E08F6751D3CE}" type="datetimeFigureOut">
              <a:rPr lang="en-US" smtClean="0"/>
              <a:pPr/>
              <a:t>11/21/2013</a:t>
            </a:fld>
            <a:endParaRPr lang="en-US"/>
          </a:p>
        </p:txBody>
      </p:sp>
      <p:sp>
        <p:nvSpPr>
          <p:cNvPr id="20" name="Slide Number Placeholder 19"/>
          <p:cNvSpPr>
            <a:spLocks noGrp="1"/>
          </p:cNvSpPr>
          <p:nvPr>
            <p:ph type="sldNum" sz="quarter" idx="11"/>
          </p:nvPr>
        </p:nvSpPr>
        <p:spPr>
          <a:xfrm>
            <a:off x="7924800" y="6610350"/>
            <a:ext cx="1198880" cy="228600"/>
          </a:xfrm>
        </p:spPr>
        <p:txBody>
          <a:bodyPr/>
          <a:lstStyle/>
          <a:p>
            <a:fld id="{190B744B-525C-4320-A05E-1535B0E629C0}" type="slidenum">
              <a:rPr lang="en-US" smtClean="0"/>
              <a:pPr/>
              <a:t>‹#›</a:t>
            </a:fld>
            <a:endParaRPr lang="en-US"/>
          </a:p>
        </p:txBody>
      </p:sp>
      <p:sp>
        <p:nvSpPr>
          <p:cNvPr id="21" name="Footer Placeholder 20"/>
          <p:cNvSpPr>
            <a:spLocks noGrp="1"/>
          </p:cNvSpPr>
          <p:nvPr>
            <p:ph type="ftr" sz="quarter" idx="12"/>
          </p:nvPr>
        </p:nvSpPr>
        <p:spPr>
          <a:xfrm>
            <a:off x="457200" y="6611112"/>
            <a:ext cx="5600700" cy="228600"/>
          </a:xfrm>
        </p:spPr>
        <p:txBody>
          <a:bodyPr/>
          <a:lstStyle/>
          <a:p>
            <a:endParaRPr lang="en-US"/>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200" y="30572"/>
            <a:ext cx="1981200" cy="826688"/>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09800" y="152400"/>
            <a:ext cx="3024307" cy="52093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4" name="Group 10"/>
          <p:cNvGrpSpPr/>
          <p:nvPr/>
        </p:nvGrpSpPr>
        <p:grpSpPr>
          <a:xfrm>
            <a:off x="0" y="6631305"/>
            <a:ext cx="9144000" cy="228600"/>
            <a:chOff x="0" y="6583680"/>
            <a:chExt cx="9144000" cy="228600"/>
          </a:xfrm>
        </p:grpSpPr>
        <p:sp>
          <p:nvSpPr>
            <p:cNvPr id="12" name="Rectangle 11"/>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Date Placeholder 21"/>
          <p:cNvSpPr>
            <a:spLocks noGrp="1"/>
          </p:cNvSpPr>
          <p:nvPr>
            <p:ph type="dt" sz="half" idx="10"/>
          </p:nvPr>
        </p:nvSpPr>
        <p:spPr/>
        <p:txBody>
          <a:bodyPr/>
          <a:lstStyle/>
          <a:p>
            <a:fld id="{D0C6C870-E4F9-4845-9CCF-E08F6751D3CE}" type="datetimeFigureOut">
              <a:rPr lang="en-US" smtClean="0"/>
              <a:pPr/>
              <a:t>11/21/2013</a:t>
            </a:fld>
            <a:endParaRPr lang="en-US"/>
          </a:p>
        </p:txBody>
      </p:sp>
      <p:sp>
        <p:nvSpPr>
          <p:cNvPr id="23" name="Slide Number Placeholder 22"/>
          <p:cNvSpPr>
            <a:spLocks noGrp="1"/>
          </p:cNvSpPr>
          <p:nvPr>
            <p:ph type="sldNum" sz="quarter" idx="11"/>
          </p:nvPr>
        </p:nvSpPr>
        <p:spPr/>
        <p:txBody>
          <a:bodyPr/>
          <a:lstStyle/>
          <a:p>
            <a:fld id="{190B744B-525C-4320-A05E-1535B0E629C0}" type="slidenum">
              <a:rPr lang="en-US" smtClean="0"/>
              <a:pPr/>
              <a:t>‹#›</a:t>
            </a:fld>
            <a:endParaRPr lang="en-US"/>
          </a:p>
        </p:txBody>
      </p:sp>
      <p:sp>
        <p:nvSpPr>
          <p:cNvPr id="24" name="Footer Placeholder 23"/>
          <p:cNvSpPr>
            <a:spLocks noGrp="1"/>
          </p:cNvSpPr>
          <p:nvPr>
            <p:ph type="ftr" sz="quarter" idx="12"/>
          </p:nvPr>
        </p:nvSpPr>
        <p:spPr/>
        <p:txBody>
          <a:bodyPr/>
          <a:lstStyle/>
          <a:p>
            <a:endParaRPr lang="en-US"/>
          </a:p>
        </p:txBody>
      </p:sp>
      <p:pic>
        <p:nvPicPr>
          <p:cNvPr id="11" name="Picture 10" descr="bar_06.png"/>
          <p:cNvPicPr>
            <a:picLocks noChangeAspect="1"/>
          </p:cNvPicPr>
          <p:nvPr/>
        </p:nvPicPr>
        <p:blipFill>
          <a:blip r:embed="rId2" cstate="print">
            <a:duotone>
              <a:schemeClr val="accent2">
                <a:shade val="45000"/>
                <a:satMod val="135000"/>
              </a:schemeClr>
              <a:prstClr val="white"/>
            </a:duotone>
          </a:blip>
          <a:stretch>
            <a:fillRect/>
          </a:stretch>
        </p:blipFill>
        <p:spPr>
          <a:xfrm>
            <a:off x="0" y="403860"/>
            <a:ext cx="9144000" cy="53340"/>
          </a:xfrm>
          <a:prstGeom prst="rect">
            <a:avLst/>
          </a:prstGeom>
        </p:spPr>
      </p:pic>
      <p:pic>
        <p:nvPicPr>
          <p:cNvPr id="14" name="Picture 13" descr="2_01.jpg"/>
          <p:cNvPicPr>
            <a:picLocks noChangeAspect="1"/>
          </p:cNvPicPr>
          <p:nvPr/>
        </p:nvPicPr>
        <p:blipFill>
          <a:blip r:embed="rId3" cstate="print"/>
          <a:stretch>
            <a:fillRect/>
          </a:stretch>
        </p:blipFill>
        <p:spPr>
          <a:xfrm>
            <a:off x="0" y="0"/>
            <a:ext cx="9144000" cy="40386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89085"/>
            <a:ext cx="2057400" cy="553707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585216"/>
            <a:ext cx="6019800" cy="55412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4" name="Group 10"/>
          <p:cNvGrpSpPr/>
          <p:nvPr/>
        </p:nvGrpSpPr>
        <p:grpSpPr>
          <a:xfrm>
            <a:off x="0" y="6631305"/>
            <a:ext cx="9144000" cy="228600"/>
            <a:chOff x="0" y="6583680"/>
            <a:chExt cx="9144000" cy="228600"/>
          </a:xfrm>
        </p:grpSpPr>
        <p:sp>
          <p:nvSpPr>
            <p:cNvPr id="12" name="Rectangle 11"/>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Date Placeholder 21"/>
          <p:cNvSpPr>
            <a:spLocks noGrp="1"/>
          </p:cNvSpPr>
          <p:nvPr>
            <p:ph type="dt" sz="half" idx="10"/>
          </p:nvPr>
        </p:nvSpPr>
        <p:spPr/>
        <p:txBody>
          <a:bodyPr/>
          <a:lstStyle/>
          <a:p>
            <a:fld id="{D0C6C870-E4F9-4845-9CCF-E08F6751D3CE}" type="datetimeFigureOut">
              <a:rPr lang="en-US" smtClean="0"/>
              <a:pPr/>
              <a:t>11/21/2013</a:t>
            </a:fld>
            <a:endParaRPr lang="en-US"/>
          </a:p>
        </p:txBody>
      </p:sp>
      <p:sp>
        <p:nvSpPr>
          <p:cNvPr id="23" name="Slide Number Placeholder 22"/>
          <p:cNvSpPr>
            <a:spLocks noGrp="1"/>
          </p:cNvSpPr>
          <p:nvPr>
            <p:ph type="sldNum" sz="quarter" idx="11"/>
          </p:nvPr>
        </p:nvSpPr>
        <p:spPr/>
        <p:txBody>
          <a:bodyPr/>
          <a:lstStyle/>
          <a:p>
            <a:fld id="{190B744B-525C-4320-A05E-1535B0E629C0}" type="slidenum">
              <a:rPr lang="en-US" smtClean="0"/>
              <a:pPr/>
              <a:t>‹#›</a:t>
            </a:fld>
            <a:endParaRPr lang="en-US"/>
          </a:p>
        </p:txBody>
      </p:sp>
      <p:sp>
        <p:nvSpPr>
          <p:cNvPr id="24" name="Footer Placeholder 23"/>
          <p:cNvSpPr>
            <a:spLocks noGrp="1"/>
          </p:cNvSpPr>
          <p:nvPr>
            <p:ph type="ftr" sz="quarter" idx="12"/>
          </p:nvPr>
        </p:nvSpPr>
        <p:spPr/>
        <p:txBody>
          <a:bodyPr/>
          <a:lstStyle/>
          <a:p>
            <a:endParaRPr lang="en-US"/>
          </a:p>
        </p:txBody>
      </p:sp>
      <p:pic>
        <p:nvPicPr>
          <p:cNvPr id="11" name="Picture 10" descr="bar_06.png"/>
          <p:cNvPicPr>
            <a:picLocks noChangeAspect="1"/>
          </p:cNvPicPr>
          <p:nvPr/>
        </p:nvPicPr>
        <p:blipFill>
          <a:blip r:embed="rId2" cstate="print">
            <a:duotone>
              <a:schemeClr val="accent2">
                <a:shade val="45000"/>
                <a:satMod val="135000"/>
              </a:schemeClr>
              <a:prstClr val="white"/>
            </a:duotone>
          </a:blip>
          <a:stretch>
            <a:fillRect/>
          </a:stretch>
        </p:blipFill>
        <p:spPr>
          <a:xfrm>
            <a:off x="0" y="403860"/>
            <a:ext cx="9144000" cy="53340"/>
          </a:xfrm>
          <a:prstGeom prst="rect">
            <a:avLst/>
          </a:prstGeom>
        </p:spPr>
      </p:pic>
      <p:pic>
        <p:nvPicPr>
          <p:cNvPr id="14" name="Picture 13" descr="2_01.jpg"/>
          <p:cNvPicPr>
            <a:picLocks noChangeAspect="1"/>
          </p:cNvPicPr>
          <p:nvPr/>
        </p:nvPicPr>
        <p:blipFill>
          <a:blip r:embed="rId3" cstate="print"/>
          <a:stretch>
            <a:fillRect/>
          </a:stretch>
        </p:blipFill>
        <p:spPr>
          <a:xfrm>
            <a:off x="0" y="0"/>
            <a:ext cx="9144000" cy="40386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20"/>
          <p:cNvGrpSpPr/>
          <p:nvPr/>
        </p:nvGrpSpPr>
        <p:grpSpPr>
          <a:xfrm>
            <a:off x="0" y="6631305"/>
            <a:ext cx="9144000" cy="228600"/>
            <a:chOff x="0" y="6583680"/>
            <a:chExt cx="9144000" cy="228600"/>
          </a:xfrm>
        </p:grpSpPr>
        <p:sp>
          <p:nvSpPr>
            <p:cNvPr id="32" name="Rectangle 31"/>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bar_06.png"/>
          <p:cNvPicPr>
            <a:picLocks noChangeAspect="1"/>
          </p:cNvPicPr>
          <p:nvPr/>
        </p:nvPicPr>
        <p:blipFill>
          <a:blip r:embed="rId2" cstate="print">
            <a:duotone>
              <a:schemeClr val="accent2">
                <a:shade val="45000"/>
                <a:satMod val="135000"/>
              </a:schemeClr>
              <a:prstClr val="white"/>
            </a:duotone>
          </a:blip>
          <a:stretch>
            <a:fillRect/>
          </a:stretch>
        </p:blipFill>
        <p:spPr>
          <a:xfrm>
            <a:off x="0" y="403860"/>
            <a:ext cx="9144000" cy="53340"/>
          </a:xfrm>
          <a:prstGeom prst="rect">
            <a:avLst/>
          </a:prstGeom>
        </p:spPr>
      </p:pic>
      <p:pic>
        <p:nvPicPr>
          <p:cNvPr id="10" name="Picture 9" descr="2_01.jpg"/>
          <p:cNvPicPr>
            <a:picLocks noChangeAspect="1"/>
          </p:cNvPicPr>
          <p:nvPr/>
        </p:nvPicPr>
        <p:blipFill>
          <a:blip r:embed="rId3" cstate="print"/>
          <a:stretch>
            <a:fillRect/>
          </a:stretch>
        </p:blipFill>
        <p:spPr>
          <a:xfrm>
            <a:off x="0" y="0"/>
            <a:ext cx="9144000" cy="40386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16"/>
          <p:cNvSpPr>
            <a:spLocks noGrp="1"/>
          </p:cNvSpPr>
          <p:nvPr>
            <p:ph type="dt" sz="half" idx="10"/>
          </p:nvPr>
        </p:nvSpPr>
        <p:spPr/>
        <p:txBody>
          <a:bodyPr/>
          <a:lstStyle/>
          <a:p>
            <a:fld id="{D0C6C870-E4F9-4845-9CCF-E08F6751D3CE}" type="datetimeFigureOut">
              <a:rPr lang="en-US" smtClean="0"/>
              <a:pPr/>
              <a:t>11/21/2013</a:t>
            </a:fld>
            <a:endParaRPr lang="en-US"/>
          </a:p>
        </p:txBody>
      </p:sp>
      <p:sp>
        <p:nvSpPr>
          <p:cNvPr id="18" name="Slide Number Placeholder 17"/>
          <p:cNvSpPr>
            <a:spLocks noGrp="1"/>
          </p:cNvSpPr>
          <p:nvPr>
            <p:ph type="sldNum" sz="quarter" idx="11"/>
          </p:nvPr>
        </p:nvSpPr>
        <p:spPr/>
        <p:txBody>
          <a:bodyPr/>
          <a:lstStyle/>
          <a:p>
            <a:fld id="{190B744B-525C-4320-A05E-1535B0E629C0}" type="slidenum">
              <a:rPr lang="en-US" smtClean="0"/>
              <a:pPr/>
              <a:t>‹#›</a:t>
            </a:fld>
            <a:endParaRPr lang="en-US"/>
          </a:p>
        </p:txBody>
      </p:sp>
      <p:sp>
        <p:nvSpPr>
          <p:cNvPr id="20" name="Footer Placeholder 19"/>
          <p:cNvSpPr>
            <a:spLocks noGrp="1"/>
          </p:cNvSpPr>
          <p:nvPr>
            <p:ph type="ftr" sz="quarter" idx="12"/>
          </p:nvPr>
        </p:nvSpPr>
        <p:spPr/>
        <p:txBody>
          <a:bodyPr/>
          <a:lstStyle/>
          <a:p>
            <a:endParaRPr lang="en-US"/>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493" y="5943600"/>
            <a:ext cx="1981200" cy="826688"/>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57400" y="6032267"/>
            <a:ext cx="3024307" cy="52093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22"/>
          <p:cNvGrpSpPr/>
          <p:nvPr/>
        </p:nvGrpSpPr>
        <p:grpSpPr>
          <a:xfrm>
            <a:off x="1438274" y="6629400"/>
            <a:ext cx="7705726" cy="228600"/>
            <a:chOff x="1438274" y="6629400"/>
            <a:chExt cx="7705726" cy="228600"/>
          </a:xfrm>
        </p:grpSpPr>
        <p:sp>
          <p:nvSpPr>
            <p:cNvPr id="27" name="Rectangle 26"/>
            <p:cNvSpPr/>
            <p:nvPr/>
          </p:nvSpPr>
          <p:spPr>
            <a:xfrm>
              <a:off x="8763000" y="662940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142480" y="662940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438274" y="6629400"/>
              <a:ext cx="5663565"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752600" y="5245101"/>
            <a:ext cx="6934199" cy="1155700"/>
          </a:xfrm>
        </p:spPr>
        <p:txBody>
          <a:bodyPr anchor="t">
            <a:normAutofit/>
          </a:bodyPr>
          <a:lstStyle>
            <a:lvl1pPr algn="r">
              <a:defRPr sz="4200" b="0" i="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52600" y="4114800"/>
            <a:ext cx="6934199" cy="1130300"/>
          </a:xfrm>
        </p:spPr>
        <p:txBody>
          <a:bodyPr anchor="b">
            <a:normAutofit/>
          </a:bodyPr>
          <a:lstStyle>
            <a:lvl1pPr marL="0" indent="0" algn="r">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0" name="Picture 9" descr="9_01.jpg"/>
          <p:cNvPicPr>
            <a:picLocks noChangeAspect="1"/>
          </p:cNvPicPr>
          <p:nvPr/>
        </p:nvPicPr>
        <p:blipFill>
          <a:blip r:embed="rId2" cstate="print"/>
          <a:stretch>
            <a:fillRect/>
          </a:stretch>
        </p:blipFill>
        <p:spPr>
          <a:xfrm>
            <a:off x="0" y="0"/>
            <a:ext cx="1363980" cy="6858000"/>
          </a:xfrm>
          <a:prstGeom prst="rect">
            <a:avLst/>
          </a:prstGeom>
        </p:spPr>
      </p:pic>
      <p:sp>
        <p:nvSpPr>
          <p:cNvPr id="24" name="Date Placeholder 23"/>
          <p:cNvSpPr>
            <a:spLocks noGrp="1"/>
          </p:cNvSpPr>
          <p:nvPr>
            <p:ph type="dt" sz="half" idx="10"/>
          </p:nvPr>
        </p:nvSpPr>
        <p:spPr>
          <a:xfrm>
            <a:off x="7162800" y="6610350"/>
            <a:ext cx="1524000" cy="246888"/>
          </a:xfrm>
        </p:spPr>
        <p:txBody>
          <a:bodyPr/>
          <a:lstStyle/>
          <a:p>
            <a:fld id="{D0C6C870-E4F9-4845-9CCF-E08F6751D3CE}" type="datetimeFigureOut">
              <a:rPr lang="en-US" smtClean="0"/>
              <a:pPr/>
              <a:t>11/21/2013</a:t>
            </a:fld>
            <a:endParaRPr lang="en-US"/>
          </a:p>
        </p:txBody>
      </p:sp>
      <p:sp>
        <p:nvSpPr>
          <p:cNvPr id="25" name="Slide Number Placeholder 24"/>
          <p:cNvSpPr>
            <a:spLocks noGrp="1"/>
          </p:cNvSpPr>
          <p:nvPr>
            <p:ph type="sldNum" sz="quarter" idx="11"/>
          </p:nvPr>
        </p:nvSpPr>
        <p:spPr>
          <a:xfrm>
            <a:off x="8742680" y="6610350"/>
            <a:ext cx="381000" cy="246888"/>
          </a:xfrm>
        </p:spPr>
        <p:txBody>
          <a:bodyPr/>
          <a:lstStyle/>
          <a:p>
            <a:fld id="{190B744B-525C-4320-A05E-1535B0E629C0}" type="slidenum">
              <a:rPr lang="en-US" smtClean="0"/>
              <a:pPr/>
              <a:t>‹#›</a:t>
            </a:fld>
            <a:endParaRPr lang="en-US"/>
          </a:p>
        </p:txBody>
      </p:sp>
      <p:sp>
        <p:nvSpPr>
          <p:cNvPr id="26" name="Footer Placeholder 25"/>
          <p:cNvSpPr>
            <a:spLocks noGrp="1"/>
          </p:cNvSpPr>
          <p:nvPr>
            <p:ph type="ftr" sz="quarter" idx="12"/>
          </p:nvPr>
        </p:nvSpPr>
        <p:spPr>
          <a:xfrm>
            <a:off x="1524000" y="6610350"/>
            <a:ext cx="5562600" cy="247650"/>
          </a:xfrm>
        </p:spPr>
        <p:txBody>
          <a:bodyPr/>
          <a:lstStyle/>
          <a:p>
            <a:endParaRPr lang="en-US"/>
          </a:p>
        </p:txBody>
      </p:sp>
      <p:pic>
        <p:nvPicPr>
          <p:cNvPr id="20" name="Picture 19" descr="vert_bar_02.png"/>
          <p:cNvPicPr preferRelativeResize="0">
            <a:picLocks/>
          </p:cNvPicPr>
          <p:nvPr/>
        </p:nvPicPr>
        <p:blipFill>
          <a:blip r:embed="rId3" cstate="print">
            <a:duotone>
              <a:schemeClr val="accent3">
                <a:shade val="45000"/>
                <a:satMod val="135000"/>
              </a:schemeClr>
              <a:prstClr val="white"/>
            </a:duotone>
          </a:blip>
          <a:stretch>
            <a:fillRect/>
          </a:stretch>
        </p:blipFill>
        <p:spPr>
          <a:xfrm>
            <a:off x="1362456" y="0"/>
            <a:ext cx="73152" cy="6858000"/>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88353" y="152400"/>
            <a:ext cx="1981200" cy="826688"/>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26260" y="241067"/>
            <a:ext cx="3024307" cy="52093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3" name="Picture 12" descr="bar_06.png"/>
          <p:cNvPicPr>
            <a:picLocks noChangeAspect="1"/>
          </p:cNvPicPr>
          <p:nvPr/>
        </p:nvPicPr>
        <p:blipFill>
          <a:blip r:embed="rId2" cstate="print">
            <a:duotone>
              <a:schemeClr val="accent4">
                <a:shade val="45000"/>
                <a:satMod val="135000"/>
              </a:schemeClr>
              <a:prstClr val="white"/>
            </a:duotone>
          </a:blip>
          <a:stretch>
            <a:fillRect/>
          </a:stretch>
        </p:blipFill>
        <p:spPr>
          <a:xfrm>
            <a:off x="0" y="403860"/>
            <a:ext cx="9144000" cy="5334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pic>
        <p:nvPicPr>
          <p:cNvPr id="12" name="Picture 11" descr="3_01.jpg"/>
          <p:cNvPicPr>
            <a:picLocks noChangeAspect="1"/>
          </p:cNvPicPr>
          <p:nvPr/>
        </p:nvPicPr>
        <p:blipFill>
          <a:blip r:embed="rId3" cstate="print"/>
          <a:stretch>
            <a:fillRect/>
          </a:stretch>
        </p:blipFill>
        <p:spPr>
          <a:xfrm>
            <a:off x="0" y="0"/>
            <a:ext cx="9144000" cy="403860"/>
          </a:xfrm>
          <a:prstGeom prst="rect">
            <a:avLst/>
          </a:prstGeom>
        </p:spPr>
      </p:pic>
      <p:sp>
        <p:nvSpPr>
          <p:cNvPr id="14" name="Content Placeholder 13"/>
          <p:cNvSpPr>
            <a:spLocks noGrp="1"/>
          </p:cNvSpPr>
          <p:nvPr>
            <p:ph sz="quarter" idx="13"/>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Content Placeholder 15"/>
          <p:cNvSpPr>
            <a:spLocks noGrp="1"/>
          </p:cNvSpPr>
          <p:nvPr>
            <p:ph sz="quarter" idx="14"/>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3" name="Group 14"/>
          <p:cNvGrpSpPr/>
          <p:nvPr/>
        </p:nvGrpSpPr>
        <p:grpSpPr>
          <a:xfrm>
            <a:off x="0" y="6631305"/>
            <a:ext cx="9144000" cy="228600"/>
            <a:chOff x="0" y="6583680"/>
            <a:chExt cx="9144000" cy="228600"/>
          </a:xfrm>
        </p:grpSpPr>
        <p:sp>
          <p:nvSpPr>
            <p:cNvPr id="17" name="Rectangle 16"/>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Date Placeholder 19"/>
          <p:cNvSpPr>
            <a:spLocks noGrp="1"/>
          </p:cNvSpPr>
          <p:nvPr>
            <p:ph type="dt" sz="half" idx="15"/>
          </p:nvPr>
        </p:nvSpPr>
        <p:spPr/>
        <p:txBody>
          <a:bodyPr/>
          <a:lstStyle/>
          <a:p>
            <a:fld id="{D0C6C870-E4F9-4845-9CCF-E08F6751D3CE}" type="datetimeFigureOut">
              <a:rPr lang="en-US" smtClean="0"/>
              <a:pPr/>
              <a:t>11/21/2013</a:t>
            </a:fld>
            <a:endParaRPr lang="en-US"/>
          </a:p>
        </p:txBody>
      </p:sp>
      <p:sp>
        <p:nvSpPr>
          <p:cNvPr id="21" name="Slide Number Placeholder 20"/>
          <p:cNvSpPr>
            <a:spLocks noGrp="1"/>
          </p:cNvSpPr>
          <p:nvPr>
            <p:ph type="sldNum" sz="quarter" idx="16"/>
          </p:nvPr>
        </p:nvSpPr>
        <p:spPr/>
        <p:txBody>
          <a:bodyPr/>
          <a:lstStyle/>
          <a:p>
            <a:fld id="{190B744B-525C-4320-A05E-1535B0E629C0}" type="slidenum">
              <a:rPr lang="en-US" smtClean="0"/>
              <a:pPr/>
              <a:t>‹#›</a:t>
            </a:fld>
            <a:endParaRPr lang="en-US"/>
          </a:p>
        </p:txBody>
      </p:sp>
      <p:sp>
        <p:nvSpPr>
          <p:cNvPr id="22" name="Footer Placeholder 21"/>
          <p:cNvSpPr>
            <a:spLocks noGrp="1"/>
          </p:cNvSpPr>
          <p:nvPr>
            <p:ph type="ftr" sz="quarter" idx="17"/>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981200"/>
            <a:ext cx="4040188" cy="411162"/>
          </a:xfrm>
        </p:spPr>
        <p:txBody>
          <a:bodyPr lIns="0" rIns="0" anchor="b">
            <a:noAutofit/>
          </a:bodyPr>
          <a:lstStyle>
            <a:lvl1pPr marL="0" indent="0">
              <a:lnSpc>
                <a:spcPct val="100000"/>
              </a:lnSpc>
              <a:buNone/>
              <a:defRPr sz="1600" b="1" i="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pic>
        <p:nvPicPr>
          <p:cNvPr id="14" name="Picture 13" descr="4_01.jpg"/>
          <p:cNvPicPr>
            <a:picLocks noChangeAspect="1"/>
          </p:cNvPicPr>
          <p:nvPr/>
        </p:nvPicPr>
        <p:blipFill>
          <a:blip r:embed="rId2" cstate="print"/>
          <a:stretch>
            <a:fillRect/>
          </a:stretch>
        </p:blipFill>
        <p:spPr>
          <a:xfrm>
            <a:off x="0" y="0"/>
            <a:ext cx="9144000" cy="403860"/>
          </a:xfrm>
          <a:prstGeom prst="rect">
            <a:avLst/>
          </a:prstGeom>
        </p:spPr>
      </p:pic>
      <p:sp>
        <p:nvSpPr>
          <p:cNvPr id="15" name="Text Placeholder 2"/>
          <p:cNvSpPr>
            <a:spLocks noGrp="1"/>
          </p:cNvSpPr>
          <p:nvPr>
            <p:ph type="body" idx="13"/>
          </p:nvPr>
        </p:nvSpPr>
        <p:spPr>
          <a:xfrm>
            <a:off x="4648200" y="1981200"/>
            <a:ext cx="4040188" cy="411162"/>
          </a:xfrm>
        </p:spPr>
        <p:txBody>
          <a:bodyPr lIns="0" rIns="0" anchor="b">
            <a:noAutofit/>
          </a:bodyPr>
          <a:lstStyle>
            <a:lvl1pPr marL="0" indent="0">
              <a:lnSpc>
                <a:spcPct val="100000"/>
              </a:lnSpc>
              <a:buNone/>
              <a:defRPr sz="1600" b="1" i="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7" name="Content Placeholder 16"/>
          <p:cNvSpPr>
            <a:spLocks noGrp="1"/>
          </p:cNvSpPr>
          <p:nvPr>
            <p:ph sz="quarter" idx="14"/>
          </p:nvPr>
        </p:nvSpPr>
        <p:spPr>
          <a:xfrm>
            <a:off x="457200" y="2438400"/>
            <a:ext cx="40386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Content Placeholder 18"/>
          <p:cNvSpPr>
            <a:spLocks noGrp="1"/>
          </p:cNvSpPr>
          <p:nvPr>
            <p:ph sz="quarter" idx="15"/>
          </p:nvPr>
        </p:nvSpPr>
        <p:spPr>
          <a:xfrm>
            <a:off x="4648200" y="2438400"/>
            <a:ext cx="40386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6" name="Picture 15" descr="bar_06.png"/>
          <p:cNvPicPr>
            <a:picLocks noChangeAspect="1"/>
          </p:cNvPicPr>
          <p:nvPr/>
        </p:nvPicPr>
        <p:blipFill>
          <a:blip r:embed="rId3" cstate="print">
            <a:duotone>
              <a:schemeClr val="accent5">
                <a:shade val="45000"/>
                <a:satMod val="135000"/>
              </a:schemeClr>
              <a:prstClr val="white"/>
            </a:duotone>
          </a:blip>
          <a:stretch>
            <a:fillRect/>
          </a:stretch>
        </p:blipFill>
        <p:spPr>
          <a:xfrm>
            <a:off x="0" y="403860"/>
            <a:ext cx="9144000" cy="53340"/>
          </a:xfrm>
          <a:prstGeom prst="rect">
            <a:avLst/>
          </a:prstGeom>
        </p:spPr>
      </p:pic>
      <p:grpSp>
        <p:nvGrpSpPr>
          <p:cNvPr id="4" name="Group 17"/>
          <p:cNvGrpSpPr/>
          <p:nvPr/>
        </p:nvGrpSpPr>
        <p:grpSpPr>
          <a:xfrm>
            <a:off x="0" y="6631305"/>
            <a:ext cx="9144000" cy="228600"/>
            <a:chOff x="0" y="6583680"/>
            <a:chExt cx="9144000" cy="228600"/>
          </a:xfrm>
        </p:grpSpPr>
        <p:sp>
          <p:nvSpPr>
            <p:cNvPr id="20" name="Rectangle 19"/>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Date Placeholder 22"/>
          <p:cNvSpPr>
            <a:spLocks noGrp="1"/>
          </p:cNvSpPr>
          <p:nvPr>
            <p:ph type="dt" sz="half" idx="16"/>
          </p:nvPr>
        </p:nvSpPr>
        <p:spPr/>
        <p:txBody>
          <a:bodyPr/>
          <a:lstStyle/>
          <a:p>
            <a:fld id="{D0C6C870-E4F9-4845-9CCF-E08F6751D3CE}" type="datetimeFigureOut">
              <a:rPr lang="en-US" smtClean="0"/>
              <a:pPr/>
              <a:t>11/21/2013</a:t>
            </a:fld>
            <a:endParaRPr lang="en-US"/>
          </a:p>
        </p:txBody>
      </p:sp>
      <p:sp>
        <p:nvSpPr>
          <p:cNvPr id="24" name="Slide Number Placeholder 23"/>
          <p:cNvSpPr>
            <a:spLocks noGrp="1"/>
          </p:cNvSpPr>
          <p:nvPr>
            <p:ph type="sldNum" sz="quarter" idx="17"/>
          </p:nvPr>
        </p:nvSpPr>
        <p:spPr/>
        <p:txBody>
          <a:bodyPr/>
          <a:lstStyle/>
          <a:p>
            <a:fld id="{190B744B-525C-4320-A05E-1535B0E629C0}" type="slidenum">
              <a:rPr lang="en-US" smtClean="0"/>
              <a:pPr/>
              <a:t>‹#›</a:t>
            </a:fld>
            <a:endParaRPr lang="en-US"/>
          </a:p>
        </p:txBody>
      </p:sp>
      <p:sp>
        <p:nvSpPr>
          <p:cNvPr id="25" name="Footer Placeholder 24"/>
          <p:cNvSpPr>
            <a:spLocks noGrp="1"/>
          </p:cNvSpPr>
          <p:nvPr>
            <p:ph type="ftr" sz="quarter" idx="18"/>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10" name="Picture 9" descr="2_01.jpg"/>
          <p:cNvPicPr>
            <a:picLocks noChangeAspect="1"/>
          </p:cNvPicPr>
          <p:nvPr/>
        </p:nvPicPr>
        <p:blipFill>
          <a:blip r:embed="rId2" cstate="print"/>
          <a:stretch>
            <a:fillRect/>
          </a:stretch>
        </p:blipFill>
        <p:spPr>
          <a:xfrm>
            <a:off x="0" y="0"/>
            <a:ext cx="9144000" cy="403860"/>
          </a:xfrm>
          <a:prstGeom prst="rect">
            <a:avLst/>
          </a:prstGeom>
        </p:spPr>
      </p:pic>
      <p:pic>
        <p:nvPicPr>
          <p:cNvPr id="11" name="Picture 10" descr="bar_06.png"/>
          <p:cNvPicPr>
            <a:picLocks noChangeAspect="1"/>
          </p:cNvPicPr>
          <p:nvPr/>
        </p:nvPicPr>
        <p:blipFill>
          <a:blip r:embed="rId3" cstate="print">
            <a:duotone>
              <a:schemeClr val="accent6">
                <a:shade val="45000"/>
                <a:satMod val="135000"/>
              </a:schemeClr>
              <a:prstClr val="white"/>
            </a:duotone>
          </a:blip>
          <a:stretch>
            <a:fillRect/>
          </a:stretch>
        </p:blipFill>
        <p:spPr>
          <a:xfrm>
            <a:off x="0" y="403860"/>
            <a:ext cx="9144000" cy="53340"/>
          </a:xfrm>
          <a:prstGeom prst="rect">
            <a:avLst/>
          </a:prstGeom>
        </p:spPr>
      </p:pic>
      <p:grpSp>
        <p:nvGrpSpPr>
          <p:cNvPr id="3" name="Group 11"/>
          <p:cNvGrpSpPr/>
          <p:nvPr/>
        </p:nvGrpSpPr>
        <p:grpSpPr>
          <a:xfrm>
            <a:off x="0" y="6631305"/>
            <a:ext cx="9144000" cy="228600"/>
            <a:chOff x="0" y="6583680"/>
            <a:chExt cx="9144000" cy="228600"/>
          </a:xfrm>
        </p:grpSpPr>
        <p:sp>
          <p:nvSpPr>
            <p:cNvPr id="13" name="Rectangle 12"/>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Date Placeholder 15"/>
          <p:cNvSpPr>
            <a:spLocks noGrp="1"/>
          </p:cNvSpPr>
          <p:nvPr>
            <p:ph type="dt" sz="half" idx="10"/>
          </p:nvPr>
        </p:nvSpPr>
        <p:spPr/>
        <p:txBody>
          <a:bodyPr/>
          <a:lstStyle/>
          <a:p>
            <a:fld id="{D0C6C870-E4F9-4845-9CCF-E08F6751D3CE}" type="datetimeFigureOut">
              <a:rPr lang="en-US" smtClean="0"/>
              <a:pPr/>
              <a:t>11/21/2013</a:t>
            </a:fld>
            <a:endParaRPr lang="en-US"/>
          </a:p>
        </p:txBody>
      </p:sp>
      <p:sp>
        <p:nvSpPr>
          <p:cNvPr id="17" name="Slide Number Placeholder 16"/>
          <p:cNvSpPr>
            <a:spLocks noGrp="1"/>
          </p:cNvSpPr>
          <p:nvPr>
            <p:ph type="sldNum" sz="quarter" idx="11"/>
          </p:nvPr>
        </p:nvSpPr>
        <p:spPr/>
        <p:txBody>
          <a:bodyPr/>
          <a:lstStyle/>
          <a:p>
            <a:fld id="{190B744B-525C-4320-A05E-1535B0E629C0}" type="slidenum">
              <a:rPr lang="en-US" smtClean="0"/>
              <a:pPr/>
              <a:t>‹#›</a:t>
            </a:fld>
            <a:endParaRPr lang="en-US"/>
          </a:p>
        </p:txBody>
      </p:sp>
      <p:sp>
        <p:nvSpPr>
          <p:cNvPr id="18" name="Footer Placeholder 17"/>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8"/>
          <p:cNvGrpSpPr/>
          <p:nvPr/>
        </p:nvGrpSpPr>
        <p:grpSpPr>
          <a:xfrm>
            <a:off x="0" y="6631305"/>
            <a:ext cx="9144000" cy="228600"/>
            <a:chOff x="0" y="6583680"/>
            <a:chExt cx="9144000" cy="228600"/>
          </a:xfrm>
        </p:grpSpPr>
        <p:sp>
          <p:nvSpPr>
            <p:cNvPr id="10" name="Rectangle 9"/>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Date Placeholder 12"/>
          <p:cNvSpPr>
            <a:spLocks noGrp="1"/>
          </p:cNvSpPr>
          <p:nvPr>
            <p:ph type="dt" sz="half" idx="10"/>
          </p:nvPr>
        </p:nvSpPr>
        <p:spPr/>
        <p:txBody>
          <a:bodyPr/>
          <a:lstStyle/>
          <a:p>
            <a:fld id="{D0C6C870-E4F9-4845-9CCF-E08F6751D3CE}" type="datetimeFigureOut">
              <a:rPr lang="en-US" smtClean="0"/>
              <a:pPr/>
              <a:t>11/21/2013</a:t>
            </a:fld>
            <a:endParaRPr lang="en-US"/>
          </a:p>
        </p:txBody>
      </p:sp>
      <p:sp>
        <p:nvSpPr>
          <p:cNvPr id="14" name="Slide Number Placeholder 13"/>
          <p:cNvSpPr>
            <a:spLocks noGrp="1"/>
          </p:cNvSpPr>
          <p:nvPr>
            <p:ph type="sldNum" sz="quarter" idx="11"/>
          </p:nvPr>
        </p:nvSpPr>
        <p:spPr/>
        <p:txBody>
          <a:bodyPr/>
          <a:lstStyle/>
          <a:p>
            <a:fld id="{190B744B-525C-4320-A05E-1535B0E629C0}" type="slidenum">
              <a:rPr lang="en-US" smtClean="0"/>
              <a:pPr/>
              <a:t>‹#›</a:t>
            </a:fld>
            <a:endParaRPr lang="en-US"/>
          </a:p>
        </p:txBody>
      </p:sp>
      <p:sp>
        <p:nvSpPr>
          <p:cNvPr id="22" name="Footer Placeholder 21"/>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3_01.jpg"/>
          <p:cNvPicPr>
            <a:picLocks noChangeAspect="1"/>
          </p:cNvPicPr>
          <p:nvPr/>
        </p:nvPicPr>
        <p:blipFill>
          <a:blip r:embed="rId2" cstate="print"/>
          <a:stretch>
            <a:fillRect/>
          </a:stretch>
        </p:blipFill>
        <p:spPr>
          <a:xfrm>
            <a:off x="0" y="0"/>
            <a:ext cx="9144000" cy="403860"/>
          </a:xfrm>
          <a:prstGeom prst="rect">
            <a:avLst/>
          </a:prstGeom>
        </p:spPr>
      </p:pic>
      <p:sp>
        <p:nvSpPr>
          <p:cNvPr id="13" name="Text Placeholder 2"/>
          <p:cNvSpPr>
            <a:spLocks noGrp="1"/>
          </p:cNvSpPr>
          <p:nvPr>
            <p:ph type="title"/>
          </p:nvPr>
        </p:nvSpPr>
        <p:spPr>
          <a:xfrm>
            <a:off x="457200" y="1524000"/>
            <a:ext cx="3352800" cy="914400"/>
          </a:xfrm>
        </p:spPr>
        <p:txBody>
          <a:bodyPr lIns="0" rIns="0" anchor="b">
            <a:noAutofit/>
          </a:bodyPr>
          <a:lstStyle>
            <a:lvl1pPr marL="0" indent="0">
              <a:lnSpc>
                <a:spcPct val="100000"/>
              </a:lnSpc>
              <a:buNone/>
              <a:defRPr sz="1800" b="1" i="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title style</a:t>
            </a:r>
          </a:p>
        </p:txBody>
      </p:sp>
      <p:sp>
        <p:nvSpPr>
          <p:cNvPr id="15" name="Content Placeholder 14"/>
          <p:cNvSpPr>
            <a:spLocks noGrp="1"/>
          </p:cNvSpPr>
          <p:nvPr>
            <p:ph sz="quarter" idx="14"/>
          </p:nvPr>
        </p:nvSpPr>
        <p:spPr>
          <a:xfrm>
            <a:off x="4419600" y="1524000"/>
            <a:ext cx="4267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idx="2"/>
          </p:nvPr>
        </p:nvSpPr>
        <p:spPr>
          <a:xfrm>
            <a:off x="457201" y="2514599"/>
            <a:ext cx="3352800" cy="3127248"/>
          </a:xfrm>
        </p:spPr>
        <p:txBody>
          <a:bodyPr/>
          <a:lstStyle>
            <a:lvl1pPr marL="0" indent="0">
              <a:lnSpc>
                <a:spcPct val="150000"/>
              </a:lnSpc>
              <a:spcBef>
                <a:spcPts val="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14" name="Picture 13" descr="bar_06.png"/>
          <p:cNvPicPr>
            <a:picLocks noChangeAspect="1"/>
          </p:cNvPicPr>
          <p:nvPr/>
        </p:nvPicPr>
        <p:blipFill>
          <a:blip r:embed="rId3" cstate="print">
            <a:duotone>
              <a:schemeClr val="accent1">
                <a:shade val="45000"/>
                <a:satMod val="135000"/>
              </a:schemeClr>
              <a:prstClr val="white"/>
            </a:duotone>
          </a:blip>
          <a:stretch>
            <a:fillRect/>
          </a:stretch>
        </p:blipFill>
        <p:spPr>
          <a:xfrm>
            <a:off x="0" y="403860"/>
            <a:ext cx="9144000" cy="53340"/>
          </a:xfrm>
          <a:prstGeom prst="rect">
            <a:avLst/>
          </a:prstGeom>
        </p:spPr>
      </p:pic>
      <p:grpSp>
        <p:nvGrpSpPr>
          <p:cNvPr id="2" name="Group 15"/>
          <p:cNvGrpSpPr/>
          <p:nvPr/>
        </p:nvGrpSpPr>
        <p:grpSpPr>
          <a:xfrm>
            <a:off x="0" y="6631305"/>
            <a:ext cx="9144000" cy="228600"/>
            <a:chOff x="0" y="6583680"/>
            <a:chExt cx="9144000" cy="228600"/>
          </a:xfrm>
        </p:grpSpPr>
        <p:sp>
          <p:nvSpPr>
            <p:cNvPr id="17" name="Rectangle 16"/>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Date Placeholder 19"/>
          <p:cNvSpPr>
            <a:spLocks noGrp="1"/>
          </p:cNvSpPr>
          <p:nvPr>
            <p:ph type="dt" sz="half" idx="15"/>
          </p:nvPr>
        </p:nvSpPr>
        <p:spPr/>
        <p:txBody>
          <a:bodyPr/>
          <a:lstStyle/>
          <a:p>
            <a:fld id="{D0C6C870-E4F9-4845-9CCF-E08F6751D3CE}" type="datetimeFigureOut">
              <a:rPr lang="en-US" smtClean="0"/>
              <a:pPr/>
              <a:t>11/21/2013</a:t>
            </a:fld>
            <a:endParaRPr lang="en-US"/>
          </a:p>
        </p:txBody>
      </p:sp>
      <p:sp>
        <p:nvSpPr>
          <p:cNvPr id="21" name="Slide Number Placeholder 20"/>
          <p:cNvSpPr>
            <a:spLocks noGrp="1"/>
          </p:cNvSpPr>
          <p:nvPr>
            <p:ph type="sldNum" sz="quarter" idx="16"/>
          </p:nvPr>
        </p:nvSpPr>
        <p:spPr/>
        <p:txBody>
          <a:bodyPr/>
          <a:lstStyle/>
          <a:p>
            <a:fld id="{190B744B-525C-4320-A05E-1535B0E629C0}" type="slidenum">
              <a:rPr lang="en-US" smtClean="0"/>
              <a:pPr/>
              <a:t>‹#›</a:t>
            </a:fld>
            <a:endParaRPr lang="en-US"/>
          </a:p>
        </p:txBody>
      </p:sp>
      <p:sp>
        <p:nvSpPr>
          <p:cNvPr id="22" name="Footer Placeholder 21"/>
          <p:cNvSpPr>
            <a:spLocks noGrp="1"/>
          </p:cNvSpPr>
          <p:nvPr>
            <p:ph type="ftr" sz="quarter" idx="17"/>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2" name="Group 15"/>
          <p:cNvGrpSpPr/>
          <p:nvPr/>
        </p:nvGrpSpPr>
        <p:grpSpPr>
          <a:xfrm>
            <a:off x="0" y="6631305"/>
            <a:ext cx="9144000" cy="228600"/>
            <a:chOff x="0" y="6583680"/>
            <a:chExt cx="9144000" cy="228600"/>
          </a:xfrm>
        </p:grpSpPr>
        <p:sp>
          <p:nvSpPr>
            <p:cNvPr id="13" name="Rectangle 12"/>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1527048"/>
            <a:ext cx="3355848" cy="914400"/>
          </a:xfrm>
        </p:spPr>
        <p:txBody>
          <a:bodyPr anchor="b">
            <a:normAutofit/>
          </a:bodyPr>
          <a:lstStyle>
            <a:lvl1pPr algn="l">
              <a:defRPr lang="en-US" sz="1800" b="1" i="0" kern="1200" cap="all" spc="100" baseline="0" dirty="0" smtClean="0">
                <a:solidFill>
                  <a:schemeClr val="tx2"/>
                </a:solidFill>
                <a:latin typeface="+mn-lt"/>
                <a:ea typeface="+mn-ea"/>
                <a:cs typeface="+mn-cs"/>
              </a:defRPr>
            </a:lvl1pPr>
          </a:lstStyle>
          <a:p>
            <a:pPr marL="0" lvl="0" indent="0" algn="l" defTabSz="914400" rtl="0" eaLnBrk="1" latinLnBrk="0" hangingPunct="1">
              <a:lnSpc>
                <a:spcPct val="100000"/>
              </a:lnSpc>
              <a:spcBef>
                <a:spcPct val="20000"/>
              </a:spcBef>
              <a:spcAft>
                <a:spcPts val="600"/>
              </a:spcAft>
              <a:buFont typeface="Wingdings" pitchFamily="2" charset="2"/>
              <a:buNone/>
            </a:pPr>
            <a:r>
              <a:rPr lang="en-US" smtClean="0"/>
              <a:t>Click to edit Master title style</a:t>
            </a:r>
            <a:endParaRPr lang="en-US" dirty="0"/>
          </a:p>
        </p:txBody>
      </p:sp>
      <p:sp>
        <p:nvSpPr>
          <p:cNvPr id="3" name="Picture Placeholder 2"/>
          <p:cNvSpPr>
            <a:spLocks noGrp="1"/>
          </p:cNvSpPr>
          <p:nvPr>
            <p:ph type="pic" idx="1"/>
          </p:nvPr>
        </p:nvSpPr>
        <p:spPr>
          <a:xfrm>
            <a:off x="4425696" y="1554480"/>
            <a:ext cx="4270248" cy="4059936"/>
          </a:xfrm>
          <a:solidFill>
            <a:schemeClr val="bg1"/>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514600"/>
            <a:ext cx="3355848" cy="3127248"/>
          </a:xfrm>
        </p:spPr>
        <p:txBody>
          <a:bodyPr/>
          <a:lstStyle>
            <a:lvl1pPr marL="0" indent="0">
              <a:lnSpc>
                <a:spcPct val="150000"/>
              </a:lnSpc>
              <a:spcBef>
                <a:spcPts val="0"/>
              </a:spcBef>
              <a:buNone/>
              <a:defRPr lang="en-US" sz="1400" kern="1200" baseline="0" dirty="0" smtClean="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C6C870-E4F9-4845-9CCF-E08F6751D3CE}" type="datetimeFigureOut">
              <a:rPr lang="en-US" smtClean="0"/>
              <a:pPr/>
              <a:t>11/21/2013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B744B-525C-4320-A05E-1535B0E629C0}" type="slidenum">
              <a:rPr lang="en-US" smtClean="0"/>
              <a:pPr/>
              <a:t>‹#›</a:t>
            </a:fld>
            <a:endParaRPr lang="en-US"/>
          </a:p>
        </p:txBody>
      </p:sp>
      <p:pic>
        <p:nvPicPr>
          <p:cNvPr id="8" name="Picture 7" descr="4_01.jpg"/>
          <p:cNvPicPr>
            <a:picLocks noChangeAspect="1"/>
          </p:cNvPicPr>
          <p:nvPr/>
        </p:nvPicPr>
        <p:blipFill>
          <a:blip r:embed="rId2" cstate="print"/>
          <a:stretch>
            <a:fillRect/>
          </a:stretch>
        </p:blipFill>
        <p:spPr>
          <a:xfrm>
            <a:off x="0" y="0"/>
            <a:ext cx="9144000" cy="403860"/>
          </a:xfrm>
          <a:prstGeom prst="rect">
            <a:avLst/>
          </a:prstGeom>
        </p:spPr>
      </p:pic>
      <p:pic>
        <p:nvPicPr>
          <p:cNvPr id="9" name="Picture 8" descr="bar_06.png"/>
          <p:cNvPicPr>
            <a:picLocks noChangeAspect="1"/>
          </p:cNvPicPr>
          <p:nvPr/>
        </p:nvPicPr>
        <p:blipFill>
          <a:blip r:embed="rId3" cstate="print">
            <a:duotone>
              <a:schemeClr val="accent2">
                <a:shade val="45000"/>
                <a:satMod val="135000"/>
              </a:schemeClr>
              <a:prstClr val="white"/>
            </a:duotone>
          </a:blip>
          <a:stretch>
            <a:fillRect/>
          </a:stretch>
        </p:blipFill>
        <p:spPr>
          <a:xfrm>
            <a:off x="0" y="403860"/>
            <a:ext cx="9144000" cy="53340"/>
          </a:xfrm>
          <a:prstGeom prst="rect">
            <a:avLst/>
          </a:prstGeom>
        </p:spPr>
      </p:pic>
      <p:cxnSp>
        <p:nvCxnSpPr>
          <p:cNvPr id="10" name="Straight Connector 9"/>
          <p:cNvCxnSpPr/>
          <p:nvPr/>
        </p:nvCxnSpPr>
        <p:spPr>
          <a:xfrm>
            <a:off x="4419600" y="1524000"/>
            <a:ext cx="4267200" cy="15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419600" y="5637212"/>
            <a:ext cx="4267200" cy="15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bg1">
                  <a:alpha val="0"/>
                </a:schemeClr>
              </a:gs>
              <a:gs pos="34000">
                <a:schemeClr val="bg1">
                  <a:lumMod val="75000"/>
                  <a:alpha val="61000"/>
                </a:schemeClr>
              </a:gs>
              <a:gs pos="38000">
                <a:schemeClr val="bg1">
                  <a:lumMod val="75000"/>
                  <a:alpha val="76000"/>
                </a:schemeClr>
              </a:gs>
              <a:gs pos="100000">
                <a:schemeClr val="bg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990600"/>
            <a:ext cx="8229600" cy="9144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981200"/>
            <a:ext cx="8229600" cy="4144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62800" y="6610350"/>
            <a:ext cx="1524000" cy="228600"/>
          </a:xfrm>
          <a:prstGeom prst="rect">
            <a:avLst/>
          </a:prstGeom>
        </p:spPr>
        <p:txBody>
          <a:bodyPr vert="horz" lIns="91440" tIns="45720" rIns="91440" bIns="45720" rtlCol="0" anchor="ctr"/>
          <a:lstStyle>
            <a:lvl1pPr algn="r">
              <a:defRPr sz="900" baseline="0">
                <a:solidFill>
                  <a:schemeClr val="tx1"/>
                </a:solidFill>
              </a:defRPr>
            </a:lvl1pPr>
          </a:lstStyle>
          <a:p>
            <a:fld id="{D0C6C870-E4F9-4845-9CCF-E08F6751D3CE}" type="datetimeFigureOut">
              <a:rPr lang="en-US" smtClean="0"/>
              <a:pPr/>
              <a:t>11/21/2013</a:t>
            </a:fld>
            <a:endParaRPr lang="en-US"/>
          </a:p>
        </p:txBody>
      </p:sp>
      <p:sp>
        <p:nvSpPr>
          <p:cNvPr id="5" name="Footer Placeholder 4"/>
          <p:cNvSpPr>
            <a:spLocks noGrp="1"/>
          </p:cNvSpPr>
          <p:nvPr>
            <p:ph type="ftr" sz="quarter" idx="3"/>
          </p:nvPr>
        </p:nvSpPr>
        <p:spPr>
          <a:xfrm>
            <a:off x="457200" y="6610350"/>
            <a:ext cx="6629400" cy="228600"/>
          </a:xfrm>
          <a:prstGeom prst="rect">
            <a:avLst/>
          </a:prstGeom>
        </p:spPr>
        <p:txBody>
          <a:bodyPr vert="horz" lIns="91440" tIns="45720" rIns="91440" bIns="45720" rtlCol="0" anchor="ctr"/>
          <a:lstStyle>
            <a:lvl1pPr algn="r">
              <a:defRPr sz="900" baseline="0">
                <a:solidFill>
                  <a:schemeClr val="tx1"/>
                </a:solidFill>
              </a:defRPr>
            </a:lvl1pPr>
          </a:lstStyle>
          <a:p>
            <a:endParaRPr lang="en-US"/>
          </a:p>
        </p:txBody>
      </p:sp>
      <p:sp>
        <p:nvSpPr>
          <p:cNvPr id="6" name="Slide Number Placeholder 5"/>
          <p:cNvSpPr>
            <a:spLocks noGrp="1"/>
          </p:cNvSpPr>
          <p:nvPr>
            <p:ph type="sldNum" sz="quarter" idx="4"/>
          </p:nvPr>
        </p:nvSpPr>
        <p:spPr>
          <a:xfrm>
            <a:off x="8742680" y="6610350"/>
            <a:ext cx="381000" cy="228600"/>
          </a:xfrm>
          <a:prstGeom prst="rect">
            <a:avLst/>
          </a:prstGeom>
        </p:spPr>
        <p:txBody>
          <a:bodyPr vert="horz" lIns="91440" tIns="45720" rIns="91440" bIns="45720" rtlCol="0" anchor="ctr"/>
          <a:lstStyle>
            <a:lvl1pPr algn="r">
              <a:defRPr sz="900" baseline="0">
                <a:solidFill>
                  <a:schemeClr val="tx1"/>
                </a:solidFill>
              </a:defRPr>
            </a:lvl1pPr>
          </a:lstStyle>
          <a:p>
            <a:fld id="{190B744B-525C-4320-A05E-1535B0E629C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lstazi@lsuhsc.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apse.or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www.apse.or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careerinfonet.org/state1.asp?next=state1&amp;id=11&amp;nodeid=12&amp;soccode=&amp;stfips=22&amp;x=39&amp;y=7" TargetMode="External"/><Relationship Id="rId1" Type="http://schemas.openxmlformats.org/officeDocument/2006/relationships/slideLayout" Target="../slideLayouts/slideLayout2.xml"/><Relationship Id="rId4" Type="http://schemas.openxmlformats.org/officeDocument/2006/relationships/hyperlink" Target="http://www.careerinfo.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careerinfonet.org/CareerTools_Intro.asp?id=14,11&amp;nodeid=14" TargetMode="External"/><Relationship Id="rId1" Type="http://schemas.openxmlformats.org/officeDocument/2006/relationships/slideLayout" Target="../slideLayouts/slideLayout2.xml"/><Relationship Id="rId4" Type="http://schemas.openxmlformats.org/officeDocument/2006/relationships/hyperlink" Target="http://www.careerinfonet.or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4.emf"/></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0.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irs.gov/pub/irs-pdf/i8850.pdf" TargetMode="External"/><Relationship Id="rId2" Type="http://schemas.openxmlformats.org/officeDocument/2006/relationships/hyperlink" Target="http://www.doleta.gov/business/incentives/opptax/wotcResources.cfm" TargetMode="External"/><Relationship Id="rId1" Type="http://schemas.openxmlformats.org/officeDocument/2006/relationships/slideLayout" Target="../slideLayouts/slideLayout2.xml"/><Relationship Id="rId5" Type="http://schemas.openxmlformats.org/officeDocument/2006/relationships/hyperlink" Target="http://www.doleta.gov/business/incentives/opptax/PDF/WOTC_ETA_Form_9061.pdf" TargetMode="External"/><Relationship Id="rId4" Type="http://schemas.openxmlformats.org/officeDocument/2006/relationships/hyperlink" Target="http://www.doleta.gov/business/incentives/opptax/PDF/eta_form_9062_cert.pd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600200"/>
            <a:ext cx="6781800" cy="2438400"/>
          </a:xfrm>
        </p:spPr>
        <p:txBody>
          <a:bodyPr/>
          <a:lstStyle/>
          <a:p>
            <a:pPr algn="ctr"/>
            <a:r>
              <a:rPr lang="en-US" b="1" dirty="0" smtClean="0"/>
              <a:t>Supported Employment: </a:t>
            </a:r>
            <a:br>
              <a:rPr lang="en-US" b="1" dirty="0" smtClean="0"/>
            </a:br>
            <a:r>
              <a:rPr lang="en-US" b="1" dirty="0" smtClean="0"/>
              <a:t/>
            </a:r>
            <a:br>
              <a:rPr lang="en-US" b="1" dirty="0" smtClean="0"/>
            </a:br>
            <a:r>
              <a:rPr lang="en-US" dirty="0"/>
              <a:t>Job Development </a:t>
            </a:r>
            <a:r>
              <a:rPr lang="en-US" dirty="0" smtClean="0"/>
              <a:t>Clinic</a:t>
            </a:r>
            <a:br>
              <a:rPr lang="en-US" dirty="0" smtClean="0"/>
            </a:br>
            <a:endParaRPr lang="en-US" dirty="0"/>
          </a:p>
        </p:txBody>
      </p:sp>
      <p:sp>
        <p:nvSpPr>
          <p:cNvPr id="4" name="TextBox 3"/>
          <p:cNvSpPr txBox="1"/>
          <p:nvPr/>
        </p:nvSpPr>
        <p:spPr>
          <a:xfrm>
            <a:off x="1524000" y="3733800"/>
            <a:ext cx="4648200" cy="2031325"/>
          </a:xfrm>
          <a:prstGeom prst="rect">
            <a:avLst/>
          </a:prstGeom>
          <a:noFill/>
        </p:spPr>
        <p:txBody>
          <a:bodyPr wrap="square" rtlCol="0">
            <a:spAutoFit/>
          </a:bodyPr>
          <a:lstStyle/>
          <a:p>
            <a:pPr algn="ctr"/>
            <a:r>
              <a:rPr lang="en-US" dirty="0"/>
              <a:t>LSU HSC Human Development Center</a:t>
            </a:r>
          </a:p>
          <a:p>
            <a:pPr algn="ctr"/>
            <a:r>
              <a:rPr lang="en-US" dirty="0"/>
              <a:t>November 20, 2013</a:t>
            </a:r>
          </a:p>
          <a:p>
            <a:pPr algn="ctr"/>
            <a:r>
              <a:rPr lang="en-US" dirty="0" smtClean="0"/>
              <a:t>School </a:t>
            </a:r>
            <a:r>
              <a:rPr lang="en-US" dirty="0"/>
              <a:t>of Allied </a:t>
            </a:r>
            <a:r>
              <a:rPr lang="en-US" dirty="0" smtClean="0"/>
              <a:t>Health</a:t>
            </a:r>
            <a:r>
              <a:rPr lang="en-US" dirty="0"/>
              <a:t/>
            </a:r>
            <a:br>
              <a:rPr lang="en-US" dirty="0"/>
            </a:br>
            <a:r>
              <a:rPr lang="en-US" dirty="0"/>
              <a:t>Seminar Room </a:t>
            </a:r>
            <a:r>
              <a:rPr lang="en-US" dirty="0" smtClean="0"/>
              <a:t>MEB9</a:t>
            </a:r>
          </a:p>
          <a:p>
            <a:pPr algn="ctr"/>
            <a:r>
              <a:rPr lang="en-US" dirty="0" smtClean="0"/>
              <a:t>Susan </a:t>
            </a:r>
            <a:r>
              <a:rPr lang="en-US" dirty="0"/>
              <a:t>G. Killam,</a:t>
            </a:r>
            <a:r>
              <a:rPr lang="en-US" b="1" i="1" dirty="0"/>
              <a:t> </a:t>
            </a:r>
            <a:r>
              <a:rPr lang="en-US" u="sng" dirty="0" smtClean="0">
                <a:solidFill>
                  <a:srgbClr val="FF0000"/>
                </a:solidFill>
              </a:rPr>
              <a:t>skilla@lsuhsc.edu</a:t>
            </a:r>
            <a:endParaRPr lang="en-US" dirty="0"/>
          </a:p>
          <a:p>
            <a:pPr algn="ctr"/>
            <a:r>
              <a:rPr lang="it-IT" dirty="0"/>
              <a:t>Laura Stazio</a:t>
            </a:r>
            <a:r>
              <a:rPr lang="it-IT" dirty="0">
                <a:solidFill>
                  <a:srgbClr val="FF0000"/>
                </a:solidFill>
              </a:rPr>
              <a:t>, </a:t>
            </a:r>
            <a:r>
              <a:rPr lang="it-IT" u="sng" dirty="0">
                <a:solidFill>
                  <a:srgbClr val="FF0000"/>
                </a:solidFill>
                <a:hlinkClick r:id="rId2"/>
              </a:rPr>
              <a:t>lstazi@lsuhsc.edu</a:t>
            </a:r>
            <a:endParaRPr lang="en-US" dirty="0">
              <a:solidFill>
                <a:srgbClr val="FF0000"/>
              </a:solidFill>
            </a:endParaRPr>
          </a:p>
          <a:p>
            <a:endParaRPr lang="en-US" dirty="0"/>
          </a:p>
        </p:txBody>
      </p:sp>
    </p:spTree>
    <p:extLst>
      <p:ext uri="{BB962C8B-B14F-4D97-AF65-F5344CB8AC3E}">
        <p14:creationId xmlns:p14="http://schemas.microsoft.com/office/powerpoint/2010/main" val="294561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Controls Emotions</a:t>
            </a:r>
            <a:br>
              <a:rPr lang="en-US" dirty="0" smtClean="0"/>
            </a:br>
            <a:endParaRPr lang="en-US" dirty="0"/>
          </a:p>
        </p:txBody>
      </p:sp>
      <p:sp>
        <p:nvSpPr>
          <p:cNvPr id="3" name="Content Placeholder 2"/>
          <p:cNvSpPr>
            <a:spLocks noGrp="1"/>
          </p:cNvSpPr>
          <p:nvPr>
            <p:ph sz="quarter" idx="1"/>
          </p:nvPr>
        </p:nvSpPr>
        <p:spPr>
          <a:xfrm>
            <a:off x="2362200" y="1219200"/>
            <a:ext cx="6019800" cy="4906963"/>
          </a:xfrm>
        </p:spPr>
        <p:txBody>
          <a:bodyPr>
            <a:normAutofit/>
          </a:bodyPr>
          <a:lstStyle/>
          <a:p>
            <a:r>
              <a:rPr lang="en-US" dirty="0" smtClean="0"/>
              <a:t>Controls </a:t>
            </a:r>
            <a:r>
              <a:rPr lang="en-US" dirty="0"/>
              <a:t>Emotions.</a:t>
            </a:r>
          </a:p>
          <a:p>
            <a:r>
              <a:rPr lang="en-US" dirty="0"/>
              <a:t>Is not </a:t>
            </a:r>
            <a:r>
              <a:rPr lang="en-US" dirty="0" smtClean="0"/>
              <a:t>at a loss for </a:t>
            </a:r>
            <a:r>
              <a:rPr lang="en-US" dirty="0"/>
              <a:t>words.</a:t>
            </a:r>
          </a:p>
          <a:p>
            <a:r>
              <a:rPr lang="en-US" dirty="0"/>
              <a:t>Doesn't take things personally.</a:t>
            </a:r>
          </a:p>
          <a:p>
            <a:r>
              <a:rPr lang="en-US" dirty="0"/>
              <a:t>Knows what to say or do at the appropriate time.</a:t>
            </a:r>
          </a:p>
          <a:p>
            <a:r>
              <a:rPr lang="en-US" dirty="0" smtClean="0"/>
              <a:t>Is </a:t>
            </a:r>
            <a:r>
              <a:rPr lang="en-US" dirty="0"/>
              <a:t>prepared for what ever the prospect does.</a:t>
            </a:r>
          </a:p>
          <a:p>
            <a:r>
              <a:rPr lang="en-US" dirty="0"/>
              <a:t>Doesn't panic, Doesn't become excitable, Doesn't strategize "on the fly," Stays in the moment.</a:t>
            </a:r>
          </a:p>
          <a:p>
            <a:endParaRPr lang="en-US" dirty="0"/>
          </a:p>
        </p:txBody>
      </p:sp>
      <p:pic>
        <p:nvPicPr>
          <p:cNvPr id="3074" name="Picture 2" descr="C:\Users\skilla\AppData\Local\Microsoft\Windows\Temporary Internet Files\Content.IE5\J37O2FZO\MP90039974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752600"/>
            <a:ext cx="2081784" cy="312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752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6</a:t>
            </a:r>
            <a:r>
              <a:rPr lang="en-US" dirty="0" smtClean="0"/>
              <a:t>.	Recovers From Rejection</a:t>
            </a:r>
            <a:br>
              <a:rPr lang="en-US" dirty="0" smtClean="0"/>
            </a:br>
            <a:endParaRPr lang="en-US" dirty="0"/>
          </a:p>
        </p:txBody>
      </p:sp>
      <p:sp>
        <p:nvSpPr>
          <p:cNvPr id="3" name="Content Placeholder 2"/>
          <p:cNvSpPr>
            <a:spLocks noGrp="1"/>
          </p:cNvSpPr>
          <p:nvPr>
            <p:ph sz="quarter" idx="1"/>
          </p:nvPr>
        </p:nvSpPr>
        <p:spPr>
          <a:xfrm>
            <a:off x="457200" y="1600200"/>
            <a:ext cx="6172200" cy="4873752"/>
          </a:xfrm>
        </p:spPr>
        <p:txBody>
          <a:bodyPr>
            <a:normAutofit/>
          </a:bodyPr>
          <a:lstStyle/>
          <a:p>
            <a:r>
              <a:rPr lang="en-US" dirty="0" smtClean="0"/>
              <a:t>Doesn't </a:t>
            </a:r>
            <a:r>
              <a:rPr lang="en-US" dirty="0"/>
              <a:t>affect their self-image.</a:t>
            </a:r>
          </a:p>
          <a:p>
            <a:r>
              <a:rPr lang="en-US" dirty="0"/>
              <a:t>OK with "no".</a:t>
            </a:r>
          </a:p>
          <a:p>
            <a:r>
              <a:rPr lang="en-US" dirty="0"/>
              <a:t>Understands that they aren't being rejected personally.</a:t>
            </a:r>
          </a:p>
          <a:p>
            <a:r>
              <a:rPr lang="en-US" dirty="0"/>
              <a:t>Willing to put themselves in "high risk" scenarios.</a:t>
            </a:r>
          </a:p>
          <a:p>
            <a:r>
              <a:rPr lang="en-US" dirty="0"/>
              <a:t>Puts last episode quickly behind them.</a:t>
            </a:r>
          </a:p>
          <a:p>
            <a:r>
              <a:rPr lang="en-US" dirty="0"/>
              <a:t>Probes for alternatives.</a:t>
            </a:r>
          </a:p>
          <a:p>
            <a:r>
              <a:rPr lang="en-US" dirty="0"/>
              <a:t>Offers options</a:t>
            </a:r>
          </a:p>
          <a:p>
            <a:endParaRPr lang="en-US" dirty="0"/>
          </a:p>
        </p:txBody>
      </p:sp>
      <p:pic>
        <p:nvPicPr>
          <p:cNvPr id="13314" name="Picture 2" descr="C:\Users\skilla\AppData\Local\Microsoft\Windows\Temporary Internet Files\Content.IE5\SBX0QUE5\MP90044868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762000"/>
            <a:ext cx="23622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502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7</a:t>
            </a:r>
            <a:r>
              <a:rPr lang="en-US" dirty="0" smtClean="0"/>
              <a:t>.	Consistent, Effective Prospecting</a:t>
            </a:r>
            <a:br>
              <a:rPr lang="en-US" dirty="0" smtClean="0"/>
            </a:br>
            <a:endParaRPr lang="en-US" dirty="0"/>
          </a:p>
        </p:txBody>
      </p:sp>
      <p:sp>
        <p:nvSpPr>
          <p:cNvPr id="3" name="Content Placeholder 2"/>
          <p:cNvSpPr>
            <a:spLocks noGrp="1"/>
          </p:cNvSpPr>
          <p:nvPr>
            <p:ph sz="quarter" idx="1"/>
          </p:nvPr>
        </p:nvSpPr>
        <p:spPr>
          <a:xfrm>
            <a:off x="457200" y="1600200"/>
            <a:ext cx="6705600" cy="4873752"/>
          </a:xfrm>
        </p:spPr>
        <p:txBody>
          <a:bodyPr>
            <a:normAutofit/>
          </a:bodyPr>
          <a:lstStyle/>
          <a:p>
            <a:r>
              <a:rPr lang="en-US" dirty="0" smtClean="0"/>
              <a:t>Knows </a:t>
            </a:r>
            <a:r>
              <a:rPr lang="en-US" dirty="0"/>
              <a:t>how many calls they have to make daily.</a:t>
            </a:r>
          </a:p>
          <a:p>
            <a:r>
              <a:rPr lang="en-US" dirty="0"/>
              <a:t>Makes the agreed upon calls.</a:t>
            </a:r>
          </a:p>
          <a:p>
            <a:r>
              <a:rPr lang="en-US" dirty="0"/>
              <a:t>Is on track </a:t>
            </a:r>
            <a:r>
              <a:rPr lang="en-US" dirty="0" smtClean="0"/>
              <a:t>regarding number </a:t>
            </a:r>
            <a:r>
              <a:rPr lang="en-US" dirty="0"/>
              <a:t>of </a:t>
            </a:r>
            <a:r>
              <a:rPr lang="en-US" dirty="0" smtClean="0"/>
              <a:t>calls.</a:t>
            </a:r>
            <a:endParaRPr lang="en-US" dirty="0"/>
          </a:p>
          <a:p>
            <a:r>
              <a:rPr lang="en-US" dirty="0"/>
              <a:t>Debriefs calls daily.</a:t>
            </a:r>
          </a:p>
          <a:p>
            <a:r>
              <a:rPr lang="en-US" dirty="0"/>
              <a:t>Learns "lessons" from each call.</a:t>
            </a:r>
          </a:p>
          <a:p>
            <a:r>
              <a:rPr lang="en-US" dirty="0"/>
              <a:t>Is proactive at getting referrals (has a plan</a:t>
            </a:r>
            <a:r>
              <a:rPr lang="en-US" dirty="0" smtClean="0"/>
              <a:t>).</a:t>
            </a:r>
          </a:p>
          <a:p>
            <a:r>
              <a:rPr lang="en-US" dirty="0" smtClean="0"/>
              <a:t>Makes a daily, weekly, monthly plan</a:t>
            </a:r>
            <a:endParaRPr lang="en-US" dirty="0"/>
          </a:p>
          <a:p>
            <a:endParaRPr lang="en-US" dirty="0"/>
          </a:p>
        </p:txBody>
      </p:sp>
      <p:pic>
        <p:nvPicPr>
          <p:cNvPr id="14338" name="Picture 2" descr="C:\Users\skilla\AppData\Local\Microsoft\Windows\Temporary Internet Files\Content.IE5\J37O2FZO\MP90044247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99635" y="1524000"/>
            <a:ext cx="175260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977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t>
            </a:r>
            <a:r>
              <a:rPr lang="en-US" dirty="0" smtClean="0"/>
              <a:t>.	Reaches Decision Maker</a:t>
            </a:r>
            <a:br>
              <a:rPr lang="en-US" dirty="0" smtClean="0"/>
            </a:br>
            <a:endParaRPr lang="en-US" dirty="0"/>
          </a:p>
        </p:txBody>
      </p:sp>
      <p:sp>
        <p:nvSpPr>
          <p:cNvPr id="3" name="Content Placeholder 2"/>
          <p:cNvSpPr>
            <a:spLocks noGrp="1"/>
          </p:cNvSpPr>
          <p:nvPr>
            <p:ph sz="quarter" idx="1"/>
          </p:nvPr>
        </p:nvSpPr>
        <p:spPr/>
        <p:txBody>
          <a:bodyPr>
            <a:normAutofit/>
          </a:bodyPr>
          <a:lstStyle/>
          <a:p>
            <a:r>
              <a:rPr lang="en-US" dirty="0" smtClean="0"/>
              <a:t>Goes </a:t>
            </a:r>
            <a:r>
              <a:rPr lang="en-US" dirty="0"/>
              <a:t>for the </a:t>
            </a:r>
            <a:r>
              <a:rPr lang="en-US" dirty="0" smtClean="0"/>
              <a:t>right person</a:t>
            </a:r>
            <a:endParaRPr lang="en-US" dirty="0"/>
          </a:p>
          <a:p>
            <a:r>
              <a:rPr lang="en-US" dirty="0"/>
              <a:t>Gets past gatekeeper.</a:t>
            </a:r>
          </a:p>
          <a:p>
            <a:r>
              <a:rPr lang="en-US" dirty="0"/>
              <a:t>Able to talk the </a:t>
            </a:r>
            <a:r>
              <a:rPr lang="en-US" dirty="0" smtClean="0"/>
              <a:t>decision-makers </a:t>
            </a:r>
            <a:r>
              <a:rPr lang="en-US" dirty="0"/>
              <a:t>language. </a:t>
            </a:r>
          </a:p>
          <a:p>
            <a:r>
              <a:rPr lang="en-US" dirty="0"/>
              <a:t>Is comfortable talking to tough decision-makers.</a:t>
            </a:r>
          </a:p>
          <a:p>
            <a:r>
              <a:rPr lang="en-US" dirty="0" smtClean="0"/>
              <a:t>Gets </a:t>
            </a:r>
            <a:r>
              <a:rPr lang="en-US" dirty="0"/>
              <a:t>their attention.</a:t>
            </a:r>
          </a:p>
          <a:p>
            <a:r>
              <a:rPr lang="en-US" dirty="0"/>
              <a:t>Get appointments</a:t>
            </a:r>
          </a:p>
        </p:txBody>
      </p:sp>
      <p:pic>
        <p:nvPicPr>
          <p:cNvPr id="4098" name="Picture 2" descr="C:\Users\skilla\AppData\Local\Microsoft\Windows\Temporary Internet Files\Content.IE5\EPAZFDXX\MP90043115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3733800"/>
            <a:ext cx="2743200" cy="274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315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9</a:t>
            </a:r>
            <a:r>
              <a:rPr lang="en-US" dirty="0" smtClean="0"/>
              <a:t>.	Effective Listening/Questioning</a:t>
            </a:r>
            <a:br>
              <a:rPr lang="en-US" dirty="0" smtClean="0"/>
            </a:br>
            <a:endParaRPr lang="en-US" dirty="0"/>
          </a:p>
        </p:txBody>
      </p:sp>
      <p:sp>
        <p:nvSpPr>
          <p:cNvPr id="3" name="Content Placeholder 2"/>
          <p:cNvSpPr>
            <a:spLocks noGrp="1"/>
          </p:cNvSpPr>
          <p:nvPr>
            <p:ph sz="quarter" idx="1"/>
          </p:nvPr>
        </p:nvSpPr>
        <p:spPr/>
        <p:txBody>
          <a:bodyPr/>
          <a:lstStyle/>
          <a:p>
            <a:r>
              <a:rPr lang="en-US" dirty="0" smtClean="0"/>
              <a:t>Helps </a:t>
            </a:r>
            <a:r>
              <a:rPr lang="en-US" dirty="0"/>
              <a:t>prospect do the talking.</a:t>
            </a:r>
          </a:p>
          <a:p>
            <a:r>
              <a:rPr lang="en-US" dirty="0"/>
              <a:t>Knows what questions to ask.</a:t>
            </a:r>
          </a:p>
          <a:p>
            <a:r>
              <a:rPr lang="en-US" dirty="0"/>
              <a:t>Asks lots of How and Why questions.</a:t>
            </a:r>
          </a:p>
          <a:p>
            <a:r>
              <a:rPr lang="en-US" dirty="0"/>
              <a:t>Knows why they are asking them.</a:t>
            </a:r>
          </a:p>
          <a:p>
            <a:r>
              <a:rPr lang="en-US" dirty="0"/>
              <a:t>Knows the "pains" your company can solve.</a:t>
            </a:r>
          </a:p>
          <a:p>
            <a:r>
              <a:rPr lang="en-US" dirty="0"/>
              <a:t>Doesn't get emotionally involved.</a:t>
            </a:r>
          </a:p>
          <a:p>
            <a:endParaRPr lang="en-US" dirty="0"/>
          </a:p>
        </p:txBody>
      </p:sp>
      <p:pic>
        <p:nvPicPr>
          <p:cNvPr id="15362" name="Picture 2" descr="C:\Users\skilla\AppData\Local\Microsoft\Windows\Temporary Internet Files\Content.IE5\EPAZFDXX\MP90043111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4267200"/>
            <a:ext cx="22098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098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6781800" cy="1020762"/>
          </a:xfrm>
        </p:spPr>
        <p:txBody>
          <a:bodyPr>
            <a:normAutofit/>
          </a:bodyPr>
          <a:lstStyle/>
          <a:p>
            <a:r>
              <a:rPr lang="en-US" dirty="0" smtClean="0"/>
              <a:t>10.	Early Bonding &amp; </a:t>
            </a:r>
            <a:r>
              <a:rPr lang="en-US" dirty="0" smtClean="0"/>
              <a:t>Rapport</a:t>
            </a:r>
            <a:endParaRPr lang="en-US" dirty="0"/>
          </a:p>
        </p:txBody>
      </p:sp>
      <p:sp>
        <p:nvSpPr>
          <p:cNvPr id="3" name="Content Placeholder 2"/>
          <p:cNvSpPr>
            <a:spLocks noGrp="1"/>
          </p:cNvSpPr>
          <p:nvPr>
            <p:ph sz="quarter" idx="1"/>
          </p:nvPr>
        </p:nvSpPr>
        <p:spPr/>
        <p:txBody>
          <a:bodyPr>
            <a:normAutofit/>
          </a:bodyPr>
          <a:lstStyle/>
          <a:p>
            <a:r>
              <a:rPr lang="en-US" dirty="0" smtClean="0"/>
              <a:t>Helps </a:t>
            </a:r>
            <a:r>
              <a:rPr lang="en-US" dirty="0"/>
              <a:t>prospect to relax.</a:t>
            </a:r>
          </a:p>
          <a:p>
            <a:r>
              <a:rPr lang="en-US" dirty="0"/>
              <a:t>Gains comfort level.</a:t>
            </a:r>
          </a:p>
          <a:p>
            <a:r>
              <a:rPr lang="en-US" dirty="0"/>
              <a:t>They are relaxed themselves.</a:t>
            </a:r>
          </a:p>
          <a:p>
            <a:r>
              <a:rPr lang="en-US" dirty="0"/>
              <a:t>Knows when they don't have rapport.</a:t>
            </a:r>
          </a:p>
          <a:p>
            <a:r>
              <a:rPr lang="en-US" dirty="0"/>
              <a:t>Shares with prospects when they sense that they might be uncomfortable.</a:t>
            </a:r>
          </a:p>
          <a:p>
            <a:r>
              <a:rPr lang="en-US" dirty="0"/>
              <a:t>Deals with problems up-front.</a:t>
            </a:r>
          </a:p>
          <a:p>
            <a:r>
              <a:rPr lang="en-US" dirty="0"/>
              <a:t>Establishes good up-front contracts.</a:t>
            </a:r>
          </a:p>
          <a:p>
            <a:r>
              <a:rPr lang="en-US" dirty="0"/>
              <a:t>Displays sincerity, trust, believability, warmth and trust.</a:t>
            </a:r>
          </a:p>
          <a:p>
            <a:endParaRPr lang="en-US" dirty="0"/>
          </a:p>
        </p:txBody>
      </p:sp>
      <p:pic>
        <p:nvPicPr>
          <p:cNvPr id="5122" name="Picture 2" descr="C:\Users\skilla\AppData\Local\Microsoft\Windows\Temporary Internet Files\Content.IE5\SBX0QUE5\MP90042277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914400"/>
            <a:ext cx="2435052" cy="243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262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11.	Uncovering Actual Budgets</a:t>
            </a:r>
            <a:br>
              <a:rPr lang="en-US" dirty="0" smtClean="0"/>
            </a:br>
            <a:endParaRPr lang="en-US" dirty="0"/>
          </a:p>
        </p:txBody>
      </p:sp>
      <p:sp>
        <p:nvSpPr>
          <p:cNvPr id="3" name="Content Placeholder 2"/>
          <p:cNvSpPr>
            <a:spLocks noGrp="1"/>
          </p:cNvSpPr>
          <p:nvPr>
            <p:ph sz="quarter" idx="1"/>
          </p:nvPr>
        </p:nvSpPr>
        <p:spPr>
          <a:xfrm>
            <a:off x="228600" y="1295400"/>
            <a:ext cx="6781800" cy="5178552"/>
          </a:xfrm>
        </p:spPr>
        <p:txBody>
          <a:bodyPr>
            <a:normAutofit/>
          </a:bodyPr>
          <a:lstStyle/>
          <a:p>
            <a:r>
              <a:rPr lang="en-US" dirty="0" smtClean="0"/>
              <a:t>Helps </a:t>
            </a:r>
            <a:r>
              <a:rPr lang="en-US" dirty="0"/>
              <a:t>prospect discover what they are </a:t>
            </a:r>
            <a:r>
              <a:rPr lang="en-US" dirty="0" smtClean="0"/>
              <a:t>willing </a:t>
            </a:r>
            <a:r>
              <a:rPr lang="en-US" dirty="0"/>
              <a:t>to invest.</a:t>
            </a:r>
          </a:p>
          <a:p>
            <a:r>
              <a:rPr lang="en-US" dirty="0"/>
              <a:t>Is able to help prospect quantify their "pains".</a:t>
            </a:r>
          </a:p>
          <a:p>
            <a:r>
              <a:rPr lang="en-US" dirty="0"/>
              <a:t>Helps prospect find the money if they don't have it.</a:t>
            </a:r>
          </a:p>
          <a:p>
            <a:r>
              <a:rPr lang="en-US" dirty="0"/>
              <a:t>Helps prospect gain conviction that they must spend it or closes the file.</a:t>
            </a:r>
          </a:p>
          <a:p>
            <a:r>
              <a:rPr lang="en-US" dirty="0"/>
              <a:t>Is creative in helping prospect overcome their concerns about investing what it will take.</a:t>
            </a:r>
          </a:p>
          <a:p>
            <a:r>
              <a:rPr lang="en-US" dirty="0"/>
              <a:t>Is firm when it comes to money.</a:t>
            </a:r>
          </a:p>
          <a:p>
            <a:r>
              <a:rPr lang="en-US" dirty="0"/>
              <a:t>Sells </a:t>
            </a:r>
            <a:r>
              <a:rPr lang="en-US" dirty="0" smtClean="0"/>
              <a:t>Vs. </a:t>
            </a:r>
            <a:r>
              <a:rPr lang="en-US" dirty="0"/>
              <a:t>Negotiating.</a:t>
            </a:r>
          </a:p>
          <a:p>
            <a:endParaRPr lang="en-US" dirty="0"/>
          </a:p>
        </p:txBody>
      </p:sp>
      <p:pic>
        <p:nvPicPr>
          <p:cNvPr id="9218" name="Picture 2" descr="C:\Users\skilla\AppData\Local\Microsoft\Windows\Temporary Internet Files\Content.IE5\MDVG7MS7\MP90044217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3499" y="1828800"/>
            <a:ext cx="1809945"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031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12.	Discovering Why Prospects Buy</a:t>
            </a:r>
            <a:br>
              <a:rPr lang="en-US" dirty="0" smtClean="0"/>
            </a:br>
            <a:endParaRPr lang="en-US" dirty="0"/>
          </a:p>
        </p:txBody>
      </p:sp>
      <p:sp>
        <p:nvSpPr>
          <p:cNvPr id="3" name="Content Placeholder 2"/>
          <p:cNvSpPr>
            <a:spLocks noGrp="1"/>
          </p:cNvSpPr>
          <p:nvPr>
            <p:ph sz="quarter" idx="1"/>
          </p:nvPr>
        </p:nvSpPr>
        <p:spPr>
          <a:xfrm>
            <a:off x="381000" y="1371600"/>
            <a:ext cx="6781800" cy="5102352"/>
          </a:xfrm>
        </p:spPr>
        <p:txBody>
          <a:bodyPr>
            <a:normAutofit/>
          </a:bodyPr>
          <a:lstStyle/>
          <a:p>
            <a:r>
              <a:rPr lang="en-US" dirty="0" smtClean="0"/>
              <a:t>Research company and developed information </a:t>
            </a:r>
            <a:r>
              <a:rPr lang="en-US" dirty="0"/>
              <a:t>to questions that will elicit pain.</a:t>
            </a:r>
          </a:p>
          <a:p>
            <a:r>
              <a:rPr lang="en-US" dirty="0"/>
              <a:t>They understand their prospects business and the related pains.</a:t>
            </a:r>
          </a:p>
          <a:p>
            <a:r>
              <a:rPr lang="en-US" dirty="0" smtClean="0"/>
              <a:t>Is </a:t>
            </a:r>
            <a:r>
              <a:rPr lang="en-US" dirty="0"/>
              <a:t>not afraid to ask the tough questions.</a:t>
            </a:r>
          </a:p>
          <a:p>
            <a:r>
              <a:rPr lang="en-US" dirty="0"/>
              <a:t>Doesn't solve problems before their time.</a:t>
            </a:r>
          </a:p>
          <a:p>
            <a:r>
              <a:rPr lang="en-US" dirty="0"/>
              <a:t>Makes sure there are compelling reasons to buy.</a:t>
            </a:r>
          </a:p>
          <a:p>
            <a:r>
              <a:rPr lang="en-US" dirty="0"/>
              <a:t>Gets prospect to quantify the pain.</a:t>
            </a:r>
          </a:p>
          <a:p>
            <a:r>
              <a:rPr lang="en-US" dirty="0"/>
              <a:t>Will attempt to "close the file" if there is no pain.</a:t>
            </a:r>
          </a:p>
          <a:p>
            <a:r>
              <a:rPr lang="en-US" dirty="0"/>
              <a:t>Gets to the business results and personal wins of the prospect.</a:t>
            </a:r>
          </a:p>
          <a:p>
            <a:r>
              <a:rPr lang="en-US" dirty="0"/>
              <a:t>Doesn't do "dog and pony shows".</a:t>
            </a:r>
          </a:p>
          <a:p>
            <a:endParaRPr lang="en-US" dirty="0"/>
          </a:p>
        </p:txBody>
      </p:sp>
      <p:pic>
        <p:nvPicPr>
          <p:cNvPr id="16386" name="Picture 2" descr="C:\Users\skilla\AppData\Local\Microsoft\Windows\Temporary Internet Files\Content.IE5\EPAZFDXX\MP90040296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9761" y="2438400"/>
            <a:ext cx="20574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746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13.	Qualifies Proposals &amp; Quotes</a:t>
            </a:r>
            <a:br>
              <a:rPr lang="en-US" dirty="0" smtClean="0"/>
            </a:br>
            <a:endParaRPr lang="en-US" dirty="0"/>
          </a:p>
        </p:txBody>
      </p:sp>
      <p:sp>
        <p:nvSpPr>
          <p:cNvPr id="3" name="Content Placeholder 2"/>
          <p:cNvSpPr>
            <a:spLocks noGrp="1"/>
          </p:cNvSpPr>
          <p:nvPr>
            <p:ph sz="quarter" idx="1"/>
          </p:nvPr>
        </p:nvSpPr>
        <p:spPr>
          <a:xfrm>
            <a:off x="457200" y="990600"/>
            <a:ext cx="8229600" cy="5135563"/>
          </a:xfrm>
        </p:spPr>
        <p:txBody>
          <a:bodyPr>
            <a:normAutofit/>
          </a:bodyPr>
          <a:lstStyle/>
          <a:p>
            <a:r>
              <a:rPr lang="en-US" dirty="0" smtClean="0"/>
              <a:t>Knows </a:t>
            </a:r>
            <a:r>
              <a:rPr lang="en-US" dirty="0"/>
              <a:t>when to bail out. </a:t>
            </a:r>
          </a:p>
          <a:p>
            <a:r>
              <a:rPr lang="en-US" dirty="0"/>
              <a:t>Gets to all the key players.</a:t>
            </a:r>
          </a:p>
          <a:p>
            <a:r>
              <a:rPr lang="en-US" i="1" dirty="0"/>
              <a:t> </a:t>
            </a:r>
            <a:r>
              <a:rPr lang="en-US" dirty="0" smtClean="0"/>
              <a:t>Knows </a:t>
            </a:r>
            <a:r>
              <a:rPr lang="en-US" dirty="0"/>
              <a:t>decision criteria.</a:t>
            </a:r>
          </a:p>
          <a:p>
            <a:r>
              <a:rPr lang="en-US" dirty="0" smtClean="0"/>
              <a:t>Knows </a:t>
            </a:r>
            <a:r>
              <a:rPr lang="en-US" dirty="0"/>
              <a:t>where he/she stands all the way. </a:t>
            </a:r>
            <a:r>
              <a:rPr lang="en-US" dirty="0" smtClean="0"/>
              <a:t>Knows </a:t>
            </a:r>
            <a:r>
              <a:rPr lang="en-US" dirty="0"/>
              <a:t>decision making process.</a:t>
            </a:r>
          </a:p>
          <a:p>
            <a:r>
              <a:rPr lang="en-US" dirty="0" smtClean="0"/>
              <a:t>Knows </a:t>
            </a:r>
            <a:r>
              <a:rPr lang="en-US" dirty="0"/>
              <a:t>the time line for decision. Knows the probability of sale.</a:t>
            </a:r>
          </a:p>
          <a:p>
            <a:r>
              <a:rPr lang="en-US" dirty="0"/>
              <a:t>Knows the probability of your company getting the </a:t>
            </a:r>
            <a:r>
              <a:rPr lang="en-US" dirty="0" smtClean="0"/>
              <a:t>deal. Always </a:t>
            </a:r>
            <a:r>
              <a:rPr lang="en-US" dirty="0"/>
              <a:t>knows what will happen next. Good "Up-Front" contracts. Deals with potential concerns, apprehensions and potential risks prospect may have.</a:t>
            </a:r>
          </a:p>
          <a:p>
            <a:endParaRPr lang="en-US" dirty="0"/>
          </a:p>
        </p:txBody>
      </p:sp>
      <p:pic>
        <p:nvPicPr>
          <p:cNvPr id="8194" name="Picture 2" descr="C:\Users\skilla\AppData\Local\Microsoft\Windows\Temporary Internet Files\Content.IE5\J37O2FZO\MP90042303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914400"/>
            <a:ext cx="1447800"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904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14.	Gets Commitments and Decisions</a:t>
            </a:r>
            <a:br>
              <a:rPr lang="en-US" dirty="0" smtClean="0"/>
            </a:br>
            <a:endParaRPr lang="en-US" dirty="0"/>
          </a:p>
        </p:txBody>
      </p:sp>
      <p:sp>
        <p:nvSpPr>
          <p:cNvPr id="3" name="Content Placeholder 2"/>
          <p:cNvSpPr>
            <a:spLocks noGrp="1"/>
          </p:cNvSpPr>
          <p:nvPr>
            <p:ph sz="quarter" idx="1"/>
          </p:nvPr>
        </p:nvSpPr>
        <p:spPr>
          <a:xfrm>
            <a:off x="457200" y="1600200"/>
            <a:ext cx="6134100" cy="4873752"/>
          </a:xfrm>
        </p:spPr>
        <p:txBody>
          <a:bodyPr/>
          <a:lstStyle/>
          <a:p>
            <a:r>
              <a:rPr lang="en-US" dirty="0" smtClean="0"/>
              <a:t>Has </a:t>
            </a:r>
            <a:r>
              <a:rPr lang="en-US" dirty="0"/>
              <a:t>good "Up-Front" contracts.</a:t>
            </a:r>
          </a:p>
          <a:p>
            <a:r>
              <a:rPr lang="en-US" dirty="0"/>
              <a:t>Gets yes or no decisions.</a:t>
            </a:r>
          </a:p>
          <a:p>
            <a:r>
              <a:rPr lang="en-US" dirty="0"/>
              <a:t>Doesn't "roll over" when they get a "no".</a:t>
            </a:r>
          </a:p>
          <a:p>
            <a:r>
              <a:rPr lang="en-US" dirty="0"/>
              <a:t>Finds out the "conviction" level.</a:t>
            </a:r>
          </a:p>
          <a:p>
            <a:r>
              <a:rPr lang="en-US" dirty="0"/>
              <a:t>Is willing to hear "no".</a:t>
            </a:r>
          </a:p>
          <a:p>
            <a:r>
              <a:rPr lang="en-US" dirty="0"/>
              <a:t>Always knows what will happen next</a:t>
            </a:r>
          </a:p>
        </p:txBody>
      </p:sp>
      <p:pic>
        <p:nvPicPr>
          <p:cNvPr id="17411" name="Picture 3" descr="C:\Users\skilla\AppData\Local\Microsoft\Windows\Temporary Internet Files\Content.IE5\SBX0QUE5\MP90044846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1981200"/>
            <a:ext cx="2209800" cy="31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399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What is Job Development?</a:t>
            </a:r>
          </a:p>
          <a:p>
            <a:r>
              <a:rPr lang="en-US" dirty="0" smtClean="0"/>
              <a:t>Before </a:t>
            </a:r>
            <a:r>
              <a:rPr lang="en-US" dirty="0" smtClean="0"/>
              <a:t>the First Meeting</a:t>
            </a:r>
          </a:p>
          <a:p>
            <a:r>
              <a:rPr lang="en-US" dirty="0" smtClean="0"/>
              <a:t>Developing Employer Relationships</a:t>
            </a:r>
          </a:p>
          <a:p>
            <a:r>
              <a:rPr lang="en-US" dirty="0" smtClean="0"/>
              <a:t>Assessing Employers’ Needs</a:t>
            </a:r>
          </a:p>
          <a:p>
            <a:r>
              <a:rPr lang="en-US" dirty="0" smtClean="0"/>
              <a:t>Addressing Employers’ Concerns</a:t>
            </a:r>
          </a:p>
          <a:p>
            <a:r>
              <a:rPr lang="en-US" dirty="0" smtClean="0"/>
              <a:t>Negotiation Strategies</a:t>
            </a:r>
          </a:p>
          <a:p>
            <a:r>
              <a:rPr lang="en-US" dirty="0" smtClean="0"/>
              <a:t>Accommodations and Supports</a:t>
            </a:r>
            <a:endParaRPr lang="en-US" dirty="0"/>
          </a:p>
        </p:txBody>
      </p:sp>
    </p:spTree>
    <p:extLst>
      <p:ext uri="{BB962C8B-B14F-4D97-AF65-F5344CB8AC3E}">
        <p14:creationId xmlns:p14="http://schemas.microsoft.com/office/powerpoint/2010/main" val="205437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15.	Strong Desire for Success</a:t>
            </a:r>
            <a:br>
              <a:rPr lang="en-US" dirty="0" smtClean="0"/>
            </a:br>
            <a:endParaRPr lang="en-US" dirty="0"/>
          </a:p>
        </p:txBody>
      </p:sp>
      <p:sp>
        <p:nvSpPr>
          <p:cNvPr id="3" name="Content Placeholder 2"/>
          <p:cNvSpPr>
            <a:spLocks noGrp="1"/>
          </p:cNvSpPr>
          <p:nvPr>
            <p:ph sz="quarter" idx="1"/>
          </p:nvPr>
        </p:nvSpPr>
        <p:spPr>
          <a:xfrm>
            <a:off x="457200" y="1295400"/>
            <a:ext cx="7467600" cy="5178552"/>
          </a:xfrm>
        </p:spPr>
        <p:txBody>
          <a:bodyPr/>
          <a:lstStyle/>
          <a:p>
            <a:r>
              <a:rPr lang="en-US" dirty="0" smtClean="0"/>
              <a:t>Has </a:t>
            </a:r>
            <a:r>
              <a:rPr lang="en-US" dirty="0"/>
              <a:t>goals.</a:t>
            </a:r>
          </a:p>
          <a:p>
            <a:r>
              <a:rPr lang="en-US" dirty="0"/>
              <a:t>Willing to take risks.</a:t>
            </a:r>
          </a:p>
          <a:p>
            <a:r>
              <a:rPr lang="en-US" dirty="0"/>
              <a:t>Has the incentive to perform tasks that may be uncomfortable.</a:t>
            </a:r>
          </a:p>
          <a:p>
            <a:r>
              <a:rPr lang="en-US" dirty="0"/>
              <a:t>Is self-motivated.</a:t>
            </a:r>
          </a:p>
          <a:p>
            <a:r>
              <a:rPr lang="en-US" dirty="0"/>
              <a:t>Undying urge to </a:t>
            </a:r>
            <a:r>
              <a:rPr lang="en-US" u="sng" dirty="0"/>
              <a:t>become</a:t>
            </a:r>
            <a:r>
              <a:rPr lang="en-US" dirty="0"/>
              <a:t> </a:t>
            </a:r>
            <a:r>
              <a:rPr lang="en-US" b="1" dirty="0"/>
              <a:t>the best</a:t>
            </a:r>
            <a:r>
              <a:rPr lang="en-US" dirty="0"/>
              <a:t>.</a:t>
            </a:r>
          </a:p>
          <a:p>
            <a:endParaRPr lang="en-US" dirty="0"/>
          </a:p>
        </p:txBody>
      </p:sp>
      <p:pic>
        <p:nvPicPr>
          <p:cNvPr id="7170" name="Picture 2" descr="C:\Users\skilla\AppData\Local\Microsoft\Windows\Temporary Internet Files\Content.IE5\EPAZFDXX\MP90043173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2743200"/>
            <a:ext cx="26670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773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077200" cy="1600200"/>
          </a:xfrm>
        </p:spPr>
        <p:txBody>
          <a:bodyPr>
            <a:normAutofit/>
          </a:bodyPr>
          <a:lstStyle/>
          <a:p>
            <a:r>
              <a:rPr lang="en-US" dirty="0" smtClean="0"/>
              <a:t>16. </a:t>
            </a:r>
            <a:r>
              <a:rPr lang="en-US" dirty="0" smtClean="0"/>
              <a:t>Commitment,</a:t>
            </a:r>
            <a:br>
              <a:rPr lang="en-US" dirty="0" smtClean="0"/>
            </a:br>
            <a:r>
              <a:rPr lang="en-US" dirty="0" smtClean="0"/>
              <a:t>Doing </a:t>
            </a:r>
            <a:r>
              <a:rPr lang="en-US" dirty="0" smtClean="0"/>
              <a:t>What It Takes for </a:t>
            </a:r>
            <a:r>
              <a:rPr lang="en-US" dirty="0" smtClean="0"/>
              <a:t>Success</a:t>
            </a:r>
            <a:endParaRPr lang="en-US" dirty="0"/>
          </a:p>
        </p:txBody>
      </p:sp>
      <p:sp>
        <p:nvSpPr>
          <p:cNvPr id="3" name="Content Placeholder 2"/>
          <p:cNvSpPr>
            <a:spLocks noGrp="1"/>
          </p:cNvSpPr>
          <p:nvPr>
            <p:ph sz="quarter" idx="1"/>
          </p:nvPr>
        </p:nvSpPr>
        <p:spPr>
          <a:xfrm>
            <a:off x="457200" y="1905000"/>
            <a:ext cx="6553200" cy="4221163"/>
          </a:xfrm>
        </p:spPr>
        <p:txBody>
          <a:bodyPr>
            <a:normAutofit/>
          </a:bodyPr>
          <a:lstStyle/>
          <a:p>
            <a:r>
              <a:rPr lang="en-US" dirty="0" smtClean="0"/>
              <a:t>Is </a:t>
            </a:r>
            <a:r>
              <a:rPr lang="en-US" dirty="0"/>
              <a:t>a winner.</a:t>
            </a:r>
          </a:p>
          <a:p>
            <a:r>
              <a:rPr lang="en-US" dirty="0"/>
              <a:t>Does what non-winners won't do.</a:t>
            </a:r>
          </a:p>
          <a:p>
            <a:r>
              <a:rPr lang="en-US" dirty="0"/>
              <a:t>Is willing to risk</a:t>
            </a:r>
          </a:p>
          <a:p>
            <a:r>
              <a:rPr lang="en-US" dirty="0"/>
              <a:t>Will put themselves in "high risk" situations</a:t>
            </a:r>
          </a:p>
          <a:p>
            <a:r>
              <a:rPr lang="en-US" dirty="0"/>
              <a:t>Willing to force a "no" from the prospect.</a:t>
            </a:r>
          </a:p>
          <a:p>
            <a:r>
              <a:rPr lang="en-US" dirty="0"/>
              <a:t>Unconditional even if: afraid, uncomfortable, or in disagreement over goal.</a:t>
            </a:r>
          </a:p>
          <a:p>
            <a:endParaRPr lang="en-US" dirty="0"/>
          </a:p>
        </p:txBody>
      </p:sp>
      <p:pic>
        <p:nvPicPr>
          <p:cNvPr id="6146" name="Picture 2" descr="C:\Users\skilla\AppData\Local\Microsoft\Windows\Temporary Internet Files\Content.IE5\SBX0QUE5\MP90038753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9004" y="685800"/>
            <a:ext cx="2119884"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009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14400"/>
          </a:xfrm>
        </p:spPr>
        <p:txBody>
          <a:bodyPr>
            <a:normAutofit fontScale="90000"/>
          </a:bodyPr>
          <a:lstStyle/>
          <a:p>
            <a:pPr algn="ctr"/>
            <a:r>
              <a:rPr lang="en-US" dirty="0"/>
              <a:t>Association of Persons Supporting Employment First (APSE): </a:t>
            </a:r>
            <a:r>
              <a:rPr lang="en-US" dirty="0">
                <a:hlinkClick r:id="rId2"/>
              </a:rPr>
              <a:t>www.apse.org</a:t>
            </a:r>
            <a:r>
              <a:rPr lang="en-US" dirty="0"/>
              <a:t/>
            </a:r>
            <a:br>
              <a:rPr lang="en-US" dirty="0"/>
            </a:br>
            <a:endParaRPr lang="en-US" dirty="0"/>
          </a:p>
        </p:txBody>
      </p:sp>
      <p:sp>
        <p:nvSpPr>
          <p:cNvPr id="3" name="Content Placeholder 2"/>
          <p:cNvSpPr>
            <a:spLocks noGrp="1"/>
          </p:cNvSpPr>
          <p:nvPr>
            <p:ph idx="1"/>
          </p:nvPr>
        </p:nvSpPr>
        <p:spPr>
          <a:xfrm>
            <a:off x="457200" y="1600200"/>
            <a:ext cx="8229600" cy="4602163"/>
          </a:xfrm>
        </p:spPr>
        <p:txBody>
          <a:bodyPr>
            <a:normAutofit fontScale="47500" lnSpcReduction="20000"/>
          </a:bodyPr>
          <a:lstStyle/>
          <a:p>
            <a:pPr marL="0" indent="0">
              <a:lnSpc>
                <a:spcPct val="120000"/>
              </a:lnSpc>
              <a:spcBef>
                <a:spcPts val="0"/>
              </a:spcBef>
              <a:spcAft>
                <a:spcPts val="0"/>
              </a:spcAft>
              <a:buNone/>
              <a:tabLst>
                <a:tab pos="403225" algn="l"/>
                <a:tab pos="457200" algn="l"/>
              </a:tabLst>
            </a:pPr>
            <a:r>
              <a:rPr lang="en-US" sz="3800" dirty="0" smtClean="0">
                <a:solidFill>
                  <a:schemeClr val="tx1">
                    <a:lumMod val="95000"/>
                    <a:lumOff val="5000"/>
                  </a:schemeClr>
                </a:solidFill>
              </a:rPr>
              <a:t>In </a:t>
            </a:r>
            <a:r>
              <a:rPr lang="en-US" sz="3800" dirty="0">
                <a:solidFill>
                  <a:schemeClr val="tx1">
                    <a:lumMod val="95000"/>
                    <a:lumOff val="5000"/>
                  </a:schemeClr>
                </a:solidFill>
              </a:rPr>
              <a:t>Marketing and Job Development, an APSE Employment Support Professional will demonstrate knowledge of </a:t>
            </a:r>
            <a:r>
              <a:rPr lang="en-US" sz="1700" dirty="0" smtClean="0"/>
              <a:t>…</a:t>
            </a:r>
          </a:p>
          <a:p>
            <a:pPr marL="0" indent="0">
              <a:lnSpc>
                <a:spcPct val="120000"/>
              </a:lnSpc>
              <a:spcBef>
                <a:spcPts val="0"/>
              </a:spcBef>
              <a:spcAft>
                <a:spcPts val="0"/>
              </a:spcAft>
              <a:buNone/>
              <a:tabLst>
                <a:tab pos="403225" algn="l"/>
                <a:tab pos="457200" algn="l"/>
              </a:tabLst>
            </a:pPr>
            <a:r>
              <a:rPr lang="en-US" sz="2200" dirty="0" smtClean="0">
                <a:solidFill>
                  <a:schemeClr val="tx1"/>
                </a:solidFill>
              </a:rPr>
              <a:t>19. Marketing </a:t>
            </a:r>
            <a:r>
              <a:rPr lang="en-US" sz="2200" dirty="0">
                <a:solidFill>
                  <a:schemeClr val="tx1"/>
                </a:solidFill>
              </a:rPr>
              <a:t>plans targeted to </a:t>
            </a:r>
            <a:r>
              <a:rPr lang="en-US" sz="2200" dirty="0" smtClean="0">
                <a:solidFill>
                  <a:schemeClr val="tx1"/>
                </a:solidFill>
              </a:rPr>
              <a:t>employers.</a:t>
            </a:r>
            <a:br>
              <a:rPr lang="en-US" sz="2200" dirty="0" smtClean="0">
                <a:solidFill>
                  <a:schemeClr val="tx1"/>
                </a:solidFill>
              </a:rPr>
            </a:br>
            <a:r>
              <a:rPr lang="en-US" dirty="0" smtClean="0">
                <a:solidFill>
                  <a:schemeClr val="tx1"/>
                </a:solidFill>
              </a:rPr>
              <a:t>	a</a:t>
            </a:r>
            <a:r>
              <a:rPr lang="en-US" dirty="0">
                <a:solidFill>
                  <a:schemeClr val="tx1"/>
                </a:solidFill>
              </a:rPr>
              <a:t>) gather current information about local </a:t>
            </a:r>
            <a:r>
              <a:rPr lang="en-US" dirty="0" smtClean="0">
                <a:solidFill>
                  <a:schemeClr val="tx1"/>
                </a:solidFill>
              </a:rPr>
              <a:t>job opportunities</a:t>
            </a:r>
            <a:r>
              <a:rPr lang="en-US" dirty="0">
                <a:solidFill>
                  <a:schemeClr val="tx1"/>
                </a:solidFill>
              </a:rPr>
              <a:t>, including labor trends, </a:t>
            </a:r>
            <a:r>
              <a:rPr lang="en-US" dirty="0" smtClean="0">
                <a:solidFill>
                  <a:schemeClr val="tx1"/>
                </a:solidFill>
              </a:rPr>
              <a:t>employer needs</a:t>
            </a:r>
            <a:r>
              <a:rPr lang="en-US" dirty="0">
                <a:solidFill>
                  <a:schemeClr val="tx1"/>
                </a:solidFill>
              </a:rPr>
              <a:t>, and job requirements</a:t>
            </a:r>
            <a:r>
              <a:rPr lang="en-US" dirty="0" smtClean="0">
                <a:solidFill>
                  <a:schemeClr val="tx1"/>
                </a:solidFill>
              </a:rPr>
              <a:t>.</a:t>
            </a:r>
          </a:p>
          <a:p>
            <a:pPr marL="0" indent="0">
              <a:lnSpc>
                <a:spcPct val="120000"/>
              </a:lnSpc>
              <a:spcBef>
                <a:spcPts val="0"/>
              </a:spcBef>
              <a:spcAft>
                <a:spcPts val="0"/>
              </a:spcAft>
              <a:buNone/>
              <a:tabLst>
                <a:tab pos="403225" algn="l"/>
                <a:tab pos="457200" algn="l"/>
              </a:tabLst>
            </a:pPr>
            <a:r>
              <a:rPr lang="en-US" dirty="0" smtClean="0">
                <a:solidFill>
                  <a:schemeClr val="tx1"/>
                </a:solidFill>
              </a:rPr>
              <a:t>	b</a:t>
            </a:r>
            <a:r>
              <a:rPr lang="en-US" dirty="0">
                <a:solidFill>
                  <a:schemeClr val="tx1"/>
                </a:solidFill>
              </a:rPr>
              <a:t>) use local employment studies, conduct </a:t>
            </a:r>
            <a:r>
              <a:rPr lang="en-US" dirty="0" smtClean="0">
                <a:solidFill>
                  <a:schemeClr val="tx1"/>
                </a:solidFill>
              </a:rPr>
              <a:t>market surveys</a:t>
            </a:r>
            <a:r>
              <a:rPr lang="en-US" dirty="0">
                <a:solidFill>
                  <a:schemeClr val="tx1"/>
                </a:solidFill>
              </a:rPr>
              <a:t>, research business groups, and </a:t>
            </a:r>
            <a:r>
              <a:rPr lang="en-US" dirty="0" smtClean="0">
                <a:solidFill>
                  <a:schemeClr val="tx1"/>
                </a:solidFill>
              </a:rPr>
              <a:t>other methods </a:t>
            </a:r>
            <a:r>
              <a:rPr lang="en-US" dirty="0">
                <a:solidFill>
                  <a:schemeClr val="tx1"/>
                </a:solidFill>
              </a:rPr>
              <a:t>for updating information </a:t>
            </a:r>
            <a:r>
              <a:rPr lang="en-US" dirty="0" smtClean="0">
                <a:solidFill>
                  <a:schemeClr val="tx1"/>
                </a:solidFill>
              </a:rPr>
              <a:t>about employment   </a:t>
            </a:r>
            <a:br>
              <a:rPr lang="en-US" dirty="0" smtClean="0">
                <a:solidFill>
                  <a:schemeClr val="tx1"/>
                </a:solidFill>
              </a:rPr>
            </a:br>
            <a:r>
              <a:rPr lang="en-US" dirty="0" smtClean="0">
                <a:solidFill>
                  <a:schemeClr val="tx1"/>
                </a:solidFill>
              </a:rPr>
              <a:t>                    opportunities </a:t>
            </a:r>
            <a:r>
              <a:rPr lang="en-US" dirty="0">
                <a:solidFill>
                  <a:schemeClr val="tx1"/>
                </a:solidFill>
              </a:rPr>
              <a:t>in the local job </a:t>
            </a:r>
            <a:r>
              <a:rPr lang="en-US" dirty="0" smtClean="0">
                <a:solidFill>
                  <a:schemeClr val="tx1"/>
                </a:solidFill>
              </a:rPr>
              <a:t>market</a:t>
            </a:r>
            <a:r>
              <a:rPr lang="en-US" b="1" dirty="0" smtClean="0">
                <a:solidFill>
                  <a:schemeClr val="tx1"/>
                </a:solidFill>
              </a:rPr>
              <a:t>.</a:t>
            </a:r>
          </a:p>
          <a:p>
            <a:pPr marL="0" indent="0">
              <a:lnSpc>
                <a:spcPct val="120000"/>
              </a:lnSpc>
              <a:spcBef>
                <a:spcPts val="0"/>
              </a:spcBef>
              <a:spcAft>
                <a:spcPts val="0"/>
              </a:spcAft>
              <a:buNone/>
              <a:tabLst>
                <a:tab pos="403225" algn="l"/>
                <a:tab pos="457200" algn="l"/>
              </a:tabLst>
            </a:pPr>
            <a:r>
              <a:rPr lang="en-US" b="1" dirty="0">
                <a:solidFill>
                  <a:schemeClr val="tx1"/>
                </a:solidFill>
              </a:rPr>
              <a:t>	</a:t>
            </a:r>
            <a:r>
              <a:rPr lang="en-US" dirty="0" smtClean="0">
                <a:solidFill>
                  <a:schemeClr val="tx1"/>
                </a:solidFill>
              </a:rPr>
              <a:t>c</a:t>
            </a:r>
            <a:r>
              <a:rPr lang="en-US" dirty="0">
                <a:solidFill>
                  <a:schemeClr val="tx1"/>
                </a:solidFill>
              </a:rPr>
              <a:t>) develop a viable Employer Advisory Committee.</a:t>
            </a:r>
          </a:p>
          <a:p>
            <a:pPr marL="0" indent="0">
              <a:lnSpc>
                <a:spcPct val="120000"/>
              </a:lnSpc>
              <a:spcBef>
                <a:spcPts val="0"/>
              </a:spcBef>
              <a:spcAft>
                <a:spcPts val="0"/>
              </a:spcAft>
              <a:buNone/>
              <a:tabLst>
                <a:tab pos="403225" algn="l"/>
                <a:tab pos="457200" algn="l"/>
              </a:tabLst>
            </a:pPr>
            <a:r>
              <a:rPr lang="en-US" dirty="0" smtClean="0">
                <a:solidFill>
                  <a:schemeClr val="tx1"/>
                </a:solidFill>
              </a:rPr>
              <a:t>	d</a:t>
            </a:r>
            <a:r>
              <a:rPr lang="en-US" dirty="0">
                <a:solidFill>
                  <a:schemeClr val="tx1"/>
                </a:solidFill>
              </a:rPr>
              <a:t>) target and identify types of businesses to </a:t>
            </a:r>
            <a:r>
              <a:rPr lang="en-US" dirty="0" smtClean="0">
                <a:solidFill>
                  <a:schemeClr val="tx1"/>
                </a:solidFill>
              </a:rPr>
              <a:t>contact based </a:t>
            </a:r>
            <a:r>
              <a:rPr lang="en-US" dirty="0">
                <a:solidFill>
                  <a:schemeClr val="tx1"/>
                </a:solidFill>
              </a:rPr>
              <a:t>on the needs and interests of job </a:t>
            </a:r>
            <a:r>
              <a:rPr lang="en-US" dirty="0" smtClean="0">
                <a:solidFill>
                  <a:schemeClr val="tx1"/>
                </a:solidFill>
              </a:rPr>
              <a:t>seekers.</a:t>
            </a:r>
          </a:p>
          <a:p>
            <a:pPr marL="0" indent="0">
              <a:lnSpc>
                <a:spcPct val="120000"/>
              </a:lnSpc>
              <a:spcBef>
                <a:spcPts val="0"/>
              </a:spcBef>
              <a:spcAft>
                <a:spcPts val="0"/>
              </a:spcAft>
              <a:buNone/>
              <a:tabLst>
                <a:tab pos="403225" algn="l"/>
                <a:tab pos="457200" algn="l"/>
              </a:tabLst>
            </a:pPr>
            <a:r>
              <a:rPr lang="en-US" dirty="0">
                <a:solidFill>
                  <a:schemeClr val="tx1"/>
                </a:solidFill>
              </a:rPr>
              <a:t>	</a:t>
            </a:r>
            <a:r>
              <a:rPr lang="en-US" dirty="0" smtClean="0">
                <a:solidFill>
                  <a:schemeClr val="tx1"/>
                </a:solidFill>
              </a:rPr>
              <a:t>e</a:t>
            </a:r>
            <a:r>
              <a:rPr lang="en-US" dirty="0">
                <a:solidFill>
                  <a:schemeClr val="tx1"/>
                </a:solidFill>
              </a:rPr>
              <a:t>) develop a system for compiling and </a:t>
            </a:r>
            <a:r>
              <a:rPr lang="en-US" dirty="0" smtClean="0">
                <a:solidFill>
                  <a:schemeClr val="tx1"/>
                </a:solidFill>
              </a:rPr>
              <a:t>organizing information </a:t>
            </a:r>
            <a:r>
              <a:rPr lang="en-US" dirty="0">
                <a:solidFill>
                  <a:schemeClr val="tx1"/>
                </a:solidFill>
              </a:rPr>
              <a:t>on </a:t>
            </a:r>
            <a:r>
              <a:rPr lang="en-US" dirty="0" smtClean="0">
                <a:solidFill>
                  <a:schemeClr val="tx1"/>
                </a:solidFill>
              </a:rPr>
              <a:t>businesses.</a:t>
            </a:r>
          </a:p>
          <a:p>
            <a:pPr marL="0" indent="0">
              <a:lnSpc>
                <a:spcPct val="120000"/>
              </a:lnSpc>
              <a:spcBef>
                <a:spcPts val="0"/>
              </a:spcBef>
              <a:spcAft>
                <a:spcPts val="0"/>
              </a:spcAft>
              <a:buNone/>
              <a:tabLst>
                <a:tab pos="403225" algn="l"/>
                <a:tab pos="457200" algn="l"/>
              </a:tabLst>
            </a:pPr>
            <a:r>
              <a:rPr lang="en-US" dirty="0">
                <a:solidFill>
                  <a:schemeClr val="tx1"/>
                </a:solidFill>
              </a:rPr>
              <a:t>	</a:t>
            </a:r>
            <a:r>
              <a:rPr lang="en-US" dirty="0" smtClean="0">
                <a:solidFill>
                  <a:schemeClr val="tx1"/>
                </a:solidFill>
              </a:rPr>
              <a:t>f</a:t>
            </a:r>
            <a:r>
              <a:rPr lang="en-US" dirty="0">
                <a:solidFill>
                  <a:schemeClr val="tx1"/>
                </a:solidFill>
              </a:rPr>
              <a:t>) develop a file of pertinent information on </a:t>
            </a:r>
            <a:r>
              <a:rPr lang="en-US" dirty="0" smtClean="0">
                <a:solidFill>
                  <a:schemeClr val="tx1"/>
                </a:solidFill>
              </a:rPr>
              <a:t>each employer identified.</a:t>
            </a:r>
          </a:p>
          <a:p>
            <a:pPr marL="0" indent="0">
              <a:lnSpc>
                <a:spcPct val="120000"/>
              </a:lnSpc>
              <a:spcBef>
                <a:spcPts val="0"/>
              </a:spcBef>
              <a:spcAft>
                <a:spcPts val="0"/>
              </a:spcAft>
              <a:buNone/>
              <a:tabLst>
                <a:tab pos="403225" algn="l"/>
                <a:tab pos="457200" algn="l"/>
              </a:tabLst>
            </a:pPr>
            <a:r>
              <a:rPr lang="en-US" dirty="0">
                <a:solidFill>
                  <a:schemeClr val="tx1"/>
                </a:solidFill>
              </a:rPr>
              <a:t>	</a:t>
            </a:r>
            <a:r>
              <a:rPr lang="en-US" dirty="0" smtClean="0">
                <a:solidFill>
                  <a:schemeClr val="tx1"/>
                </a:solidFill>
              </a:rPr>
              <a:t>g</a:t>
            </a:r>
            <a:r>
              <a:rPr lang="en-US" dirty="0">
                <a:solidFill>
                  <a:schemeClr val="tx1"/>
                </a:solidFill>
              </a:rPr>
              <a:t>) maintain updated information on new </a:t>
            </a:r>
            <a:r>
              <a:rPr lang="en-US" dirty="0" smtClean="0">
                <a:solidFill>
                  <a:schemeClr val="tx1"/>
                </a:solidFill>
              </a:rPr>
              <a:t>area businesses</a:t>
            </a:r>
            <a:r>
              <a:rPr lang="en-US" dirty="0">
                <a:solidFill>
                  <a:schemeClr val="tx1"/>
                </a:solidFill>
              </a:rPr>
              <a:t>, type of jobs available, and locations </a:t>
            </a:r>
            <a:r>
              <a:rPr lang="en-US" dirty="0" smtClean="0">
                <a:solidFill>
                  <a:schemeClr val="tx1"/>
                </a:solidFill>
              </a:rPr>
              <a:t>of job </a:t>
            </a:r>
            <a:r>
              <a:rPr lang="en-US" dirty="0">
                <a:solidFill>
                  <a:schemeClr val="tx1"/>
                </a:solidFill>
              </a:rPr>
              <a:t>sites within the </a:t>
            </a:r>
            <a:r>
              <a:rPr lang="en-US" dirty="0" smtClean="0">
                <a:solidFill>
                  <a:schemeClr val="tx1"/>
                </a:solidFill>
              </a:rPr>
              <a:t>community.</a:t>
            </a:r>
          </a:p>
          <a:p>
            <a:pPr marL="0" indent="0">
              <a:lnSpc>
                <a:spcPct val="120000"/>
              </a:lnSpc>
              <a:spcBef>
                <a:spcPts val="0"/>
              </a:spcBef>
              <a:spcAft>
                <a:spcPts val="0"/>
              </a:spcAft>
              <a:buNone/>
              <a:tabLst>
                <a:tab pos="403225" algn="l"/>
                <a:tab pos="457200" algn="l"/>
              </a:tabLst>
            </a:pPr>
            <a:r>
              <a:rPr lang="en-US" dirty="0">
                <a:solidFill>
                  <a:schemeClr val="tx1"/>
                </a:solidFill>
              </a:rPr>
              <a:t>	</a:t>
            </a:r>
            <a:r>
              <a:rPr lang="en-US" dirty="0" smtClean="0">
                <a:solidFill>
                  <a:schemeClr val="tx1"/>
                </a:solidFill>
              </a:rPr>
              <a:t>h</a:t>
            </a:r>
            <a:r>
              <a:rPr lang="en-US" dirty="0">
                <a:solidFill>
                  <a:schemeClr val="tx1"/>
                </a:solidFill>
              </a:rPr>
              <a:t>) analyze the gathered information to identify </a:t>
            </a:r>
            <a:r>
              <a:rPr lang="en-US" dirty="0" smtClean="0">
                <a:solidFill>
                  <a:schemeClr val="tx1"/>
                </a:solidFill>
              </a:rPr>
              <a:t>trends in </a:t>
            </a:r>
            <a:r>
              <a:rPr lang="en-US" dirty="0">
                <a:solidFill>
                  <a:schemeClr val="tx1"/>
                </a:solidFill>
              </a:rPr>
              <a:t>the local job market</a:t>
            </a:r>
            <a:r>
              <a:rPr lang="en-US" dirty="0" smtClean="0">
                <a:solidFill>
                  <a:schemeClr val="tx1"/>
                </a:solidFill>
              </a:rPr>
              <a:t>.</a:t>
            </a:r>
          </a:p>
          <a:p>
            <a:pPr marL="0" indent="0">
              <a:lnSpc>
                <a:spcPct val="120000"/>
              </a:lnSpc>
              <a:spcBef>
                <a:spcPts val="0"/>
              </a:spcBef>
              <a:spcAft>
                <a:spcPts val="0"/>
              </a:spcAft>
              <a:buNone/>
              <a:tabLst>
                <a:tab pos="403225" algn="l"/>
                <a:tab pos="457200" algn="l"/>
              </a:tabLst>
            </a:pPr>
            <a:endParaRPr lang="en-US" dirty="0">
              <a:solidFill>
                <a:schemeClr val="tx1"/>
              </a:solidFill>
            </a:endParaRPr>
          </a:p>
          <a:p>
            <a:pPr marL="0" indent="0">
              <a:lnSpc>
                <a:spcPct val="120000"/>
              </a:lnSpc>
              <a:spcBef>
                <a:spcPts val="0"/>
              </a:spcBef>
              <a:spcAft>
                <a:spcPts val="0"/>
              </a:spcAft>
              <a:buNone/>
              <a:tabLst>
                <a:tab pos="403225" algn="l"/>
                <a:tab pos="457200" algn="l"/>
              </a:tabLst>
            </a:pPr>
            <a:r>
              <a:rPr lang="en-US" sz="2200" dirty="0">
                <a:solidFill>
                  <a:schemeClr val="tx1"/>
                </a:solidFill>
              </a:rPr>
              <a:t>20. Effective marketing messages for </a:t>
            </a:r>
            <a:r>
              <a:rPr lang="en-US" sz="2200" dirty="0" smtClean="0">
                <a:solidFill>
                  <a:schemeClr val="tx1"/>
                </a:solidFill>
              </a:rPr>
              <a:t>supported employment.</a:t>
            </a:r>
          </a:p>
          <a:p>
            <a:pPr marL="400050" lvl="1" indent="0">
              <a:lnSpc>
                <a:spcPct val="120000"/>
              </a:lnSpc>
              <a:spcBef>
                <a:spcPts val="0"/>
              </a:spcBef>
              <a:spcAft>
                <a:spcPts val="0"/>
              </a:spcAft>
              <a:buNone/>
              <a:tabLst>
                <a:tab pos="403225" algn="l"/>
                <a:tab pos="457200" algn="l"/>
              </a:tabLst>
            </a:pPr>
            <a:r>
              <a:rPr lang="en-US" sz="2100" dirty="0" smtClean="0">
                <a:solidFill>
                  <a:schemeClr val="tx1"/>
                </a:solidFill>
              </a:rPr>
              <a:t>a</a:t>
            </a:r>
            <a:r>
              <a:rPr lang="en-US" sz="2100" dirty="0">
                <a:solidFill>
                  <a:schemeClr val="tx1"/>
                </a:solidFill>
              </a:rPr>
              <a:t>) position the agency as an employment service.</a:t>
            </a:r>
          </a:p>
          <a:p>
            <a:pPr marL="400050" lvl="1" indent="0">
              <a:lnSpc>
                <a:spcPct val="120000"/>
              </a:lnSpc>
              <a:spcBef>
                <a:spcPts val="0"/>
              </a:spcBef>
              <a:spcAft>
                <a:spcPts val="0"/>
              </a:spcAft>
              <a:buNone/>
              <a:tabLst>
                <a:tab pos="403225" algn="l"/>
                <a:tab pos="457200" algn="l"/>
              </a:tabLst>
            </a:pPr>
            <a:r>
              <a:rPr lang="en-US" sz="2100" dirty="0">
                <a:solidFill>
                  <a:schemeClr val="tx1"/>
                </a:solidFill>
              </a:rPr>
              <a:t>b) target messages to audience needs.</a:t>
            </a:r>
          </a:p>
          <a:p>
            <a:pPr marL="400050" lvl="1" indent="0">
              <a:lnSpc>
                <a:spcPct val="120000"/>
              </a:lnSpc>
              <a:spcBef>
                <a:spcPts val="0"/>
              </a:spcBef>
              <a:spcAft>
                <a:spcPts val="0"/>
              </a:spcAft>
              <a:buNone/>
              <a:tabLst>
                <a:tab pos="403225" algn="l"/>
                <a:tab pos="457200" algn="l"/>
              </a:tabLst>
            </a:pPr>
            <a:r>
              <a:rPr lang="en-US" sz="2100" dirty="0">
                <a:solidFill>
                  <a:schemeClr val="tx1"/>
                </a:solidFill>
              </a:rPr>
              <a:t>c) describe services that the agency provides </a:t>
            </a:r>
            <a:r>
              <a:rPr lang="en-US" sz="2100" dirty="0" smtClean="0">
                <a:solidFill>
                  <a:schemeClr val="tx1"/>
                </a:solidFill>
              </a:rPr>
              <a:t>to employers</a:t>
            </a:r>
            <a:r>
              <a:rPr lang="en-US" sz="2100" dirty="0">
                <a:solidFill>
                  <a:schemeClr val="tx1"/>
                </a:solidFill>
              </a:rPr>
              <a:t>.</a:t>
            </a:r>
          </a:p>
          <a:p>
            <a:pPr marL="400050" lvl="1" indent="0">
              <a:lnSpc>
                <a:spcPct val="120000"/>
              </a:lnSpc>
              <a:spcBef>
                <a:spcPts val="0"/>
              </a:spcBef>
              <a:spcAft>
                <a:spcPts val="0"/>
              </a:spcAft>
              <a:buNone/>
              <a:tabLst>
                <a:tab pos="403225" algn="l"/>
                <a:tab pos="457200" algn="l"/>
              </a:tabLst>
            </a:pPr>
            <a:r>
              <a:rPr lang="en-US" sz="2100" dirty="0">
                <a:solidFill>
                  <a:schemeClr val="tx1"/>
                </a:solidFill>
              </a:rPr>
              <a:t>d) use language and images that do not disclose </a:t>
            </a:r>
            <a:r>
              <a:rPr lang="en-US" sz="2100" dirty="0" smtClean="0">
                <a:solidFill>
                  <a:schemeClr val="tx1"/>
                </a:solidFill>
              </a:rPr>
              <a:t>the presence </a:t>
            </a:r>
            <a:r>
              <a:rPr lang="en-US" sz="2100" dirty="0">
                <a:solidFill>
                  <a:schemeClr val="tx1"/>
                </a:solidFill>
              </a:rPr>
              <a:t>of disabilities in the job </a:t>
            </a:r>
            <a:r>
              <a:rPr lang="en-US" sz="2100" dirty="0" smtClean="0">
                <a:solidFill>
                  <a:schemeClr val="tx1"/>
                </a:solidFill>
              </a:rPr>
              <a:t>seekers represented.</a:t>
            </a:r>
          </a:p>
          <a:p>
            <a:pPr marL="0" indent="0">
              <a:lnSpc>
                <a:spcPct val="120000"/>
              </a:lnSpc>
              <a:spcBef>
                <a:spcPts val="0"/>
              </a:spcBef>
              <a:spcAft>
                <a:spcPts val="0"/>
              </a:spcAft>
              <a:buNone/>
              <a:tabLst>
                <a:tab pos="403225" algn="l"/>
                <a:tab pos="457200" algn="l"/>
              </a:tabLst>
            </a:pPr>
            <a:endParaRPr lang="en-US" dirty="0">
              <a:solidFill>
                <a:schemeClr val="tx1"/>
              </a:solidFill>
            </a:endParaRPr>
          </a:p>
          <a:p>
            <a:pPr marL="0" indent="0">
              <a:lnSpc>
                <a:spcPct val="120000"/>
              </a:lnSpc>
              <a:spcBef>
                <a:spcPts val="0"/>
              </a:spcBef>
              <a:spcAft>
                <a:spcPts val="0"/>
              </a:spcAft>
              <a:buNone/>
              <a:tabLst>
                <a:tab pos="403225" algn="l"/>
                <a:tab pos="457200" algn="l"/>
              </a:tabLst>
            </a:pPr>
            <a:r>
              <a:rPr lang="en-US" dirty="0">
                <a:solidFill>
                  <a:schemeClr val="tx1"/>
                </a:solidFill>
              </a:rPr>
              <a:t>21. Effective marketing tools for supported employment.</a:t>
            </a:r>
          </a:p>
          <a:p>
            <a:pPr marL="400050" lvl="1" indent="0">
              <a:lnSpc>
                <a:spcPct val="120000"/>
              </a:lnSpc>
              <a:spcBef>
                <a:spcPts val="0"/>
              </a:spcBef>
              <a:spcAft>
                <a:spcPts val="0"/>
              </a:spcAft>
              <a:buNone/>
              <a:tabLst>
                <a:tab pos="403225" algn="l"/>
                <a:tab pos="457200" algn="l"/>
              </a:tabLst>
            </a:pPr>
            <a:r>
              <a:rPr lang="en-US" sz="1800" dirty="0">
                <a:solidFill>
                  <a:schemeClr val="tx1"/>
                </a:solidFill>
              </a:rPr>
              <a:t>a) publication strategies for marketing </a:t>
            </a:r>
            <a:r>
              <a:rPr lang="en-US" sz="1800" dirty="0" smtClean="0">
                <a:solidFill>
                  <a:schemeClr val="tx1"/>
                </a:solidFill>
              </a:rPr>
              <a:t>employment services</a:t>
            </a:r>
            <a:r>
              <a:rPr lang="en-US" sz="1800" dirty="0">
                <a:solidFill>
                  <a:schemeClr val="tx1"/>
                </a:solidFill>
              </a:rPr>
              <a:t>, including: employment </a:t>
            </a:r>
            <a:r>
              <a:rPr lang="en-US" sz="1800" dirty="0" smtClean="0">
                <a:solidFill>
                  <a:schemeClr val="tx1"/>
                </a:solidFill>
              </a:rPr>
              <a:t>brochures, employment </a:t>
            </a:r>
            <a:r>
              <a:rPr lang="en-US" sz="1800" dirty="0">
                <a:solidFill>
                  <a:schemeClr val="tx1"/>
                </a:solidFill>
              </a:rPr>
              <a:t>fact sheets, cover letters to businesses</a:t>
            </a:r>
          </a:p>
          <a:p>
            <a:pPr marL="400050" lvl="1" indent="0">
              <a:lnSpc>
                <a:spcPct val="120000"/>
              </a:lnSpc>
              <a:spcBef>
                <a:spcPts val="0"/>
              </a:spcBef>
              <a:spcAft>
                <a:spcPts val="0"/>
              </a:spcAft>
              <a:buNone/>
              <a:tabLst>
                <a:tab pos="403225" algn="l"/>
                <a:tab pos="457200" algn="l"/>
              </a:tabLst>
            </a:pPr>
            <a:r>
              <a:rPr lang="en-US" sz="1800" dirty="0">
                <a:solidFill>
                  <a:schemeClr val="tx1"/>
                </a:solidFill>
              </a:rPr>
              <a:t>b) presentations to individuals and/or parent </a:t>
            </a:r>
            <a:r>
              <a:rPr lang="en-US" sz="1800" dirty="0" smtClean="0">
                <a:solidFill>
                  <a:schemeClr val="tx1"/>
                </a:solidFill>
              </a:rPr>
              <a:t>groups, advocacy </a:t>
            </a:r>
            <a:r>
              <a:rPr lang="en-US" sz="1800" dirty="0">
                <a:solidFill>
                  <a:schemeClr val="tx1"/>
                </a:solidFill>
              </a:rPr>
              <a:t>groups, local civic organizations, </a:t>
            </a:r>
            <a:r>
              <a:rPr lang="en-US" sz="1800" dirty="0" smtClean="0">
                <a:solidFill>
                  <a:schemeClr val="tx1"/>
                </a:solidFill>
              </a:rPr>
              <a:t>service providers</a:t>
            </a:r>
            <a:r>
              <a:rPr lang="en-US" sz="1800" dirty="0">
                <a:solidFill>
                  <a:schemeClr val="tx1"/>
                </a:solidFill>
              </a:rPr>
              <a:t>, and employers.</a:t>
            </a:r>
          </a:p>
          <a:p>
            <a:pPr marL="400050" lvl="1" indent="0">
              <a:lnSpc>
                <a:spcPct val="120000"/>
              </a:lnSpc>
              <a:spcBef>
                <a:spcPts val="0"/>
              </a:spcBef>
              <a:spcAft>
                <a:spcPts val="0"/>
              </a:spcAft>
              <a:buNone/>
              <a:tabLst>
                <a:tab pos="403225" algn="l"/>
                <a:tab pos="457200" algn="l"/>
              </a:tabLst>
            </a:pPr>
            <a:r>
              <a:rPr lang="en-US" sz="1800" dirty="0">
                <a:solidFill>
                  <a:schemeClr val="tx1"/>
                </a:solidFill>
              </a:rPr>
              <a:t>c) participation in community business organizations.</a:t>
            </a:r>
          </a:p>
          <a:p>
            <a:pPr marL="400050" lvl="1" indent="0">
              <a:lnSpc>
                <a:spcPct val="120000"/>
              </a:lnSpc>
              <a:spcBef>
                <a:spcPts val="0"/>
              </a:spcBef>
              <a:spcAft>
                <a:spcPts val="0"/>
              </a:spcAft>
              <a:buNone/>
              <a:tabLst>
                <a:tab pos="403225" algn="l"/>
                <a:tab pos="457200" algn="l"/>
              </a:tabLst>
            </a:pPr>
            <a:r>
              <a:rPr lang="en-US" sz="1800" dirty="0">
                <a:solidFill>
                  <a:schemeClr val="tx1"/>
                </a:solidFill>
              </a:rPr>
              <a:t>d) consultant to businesses on disability issues</a:t>
            </a:r>
            <a:r>
              <a:rPr lang="en-US" sz="1800" dirty="0" smtClean="0">
                <a:solidFill>
                  <a:schemeClr val="tx1"/>
                </a:solidFill>
              </a:rPr>
              <a:t>.</a:t>
            </a:r>
          </a:p>
          <a:p>
            <a:pPr marL="0" indent="0">
              <a:lnSpc>
                <a:spcPct val="120000"/>
              </a:lnSpc>
              <a:spcBef>
                <a:spcPts val="0"/>
              </a:spcBef>
              <a:spcAft>
                <a:spcPts val="0"/>
              </a:spcAft>
              <a:buNone/>
              <a:tabLst>
                <a:tab pos="403225" algn="l"/>
                <a:tab pos="457200" algn="l"/>
              </a:tabLst>
            </a:pPr>
            <a:endParaRPr lang="en-US" dirty="0">
              <a:solidFill>
                <a:schemeClr val="tx1"/>
              </a:solidFill>
            </a:endParaRPr>
          </a:p>
          <a:p>
            <a:pPr marL="0" indent="0">
              <a:buNone/>
              <a:tabLst>
                <a:tab pos="403225" algn="l"/>
                <a:tab pos="457200" algn="l"/>
              </a:tabLst>
            </a:pPr>
            <a:r>
              <a:rPr lang="en-US" dirty="0">
                <a:solidFill>
                  <a:schemeClr val="tx1"/>
                </a:solidFill>
              </a:rPr>
              <a:t>22. Job seeker portfolios, including resume, letters </a:t>
            </a:r>
            <a:r>
              <a:rPr lang="en-US" dirty="0" smtClean="0">
                <a:solidFill>
                  <a:schemeClr val="tx1"/>
                </a:solidFill>
              </a:rPr>
              <a:t>of introduction</a:t>
            </a:r>
            <a:r>
              <a:rPr lang="en-US" dirty="0">
                <a:solidFill>
                  <a:schemeClr val="tx1"/>
                </a:solidFill>
              </a:rPr>
              <a:t>, and references</a:t>
            </a:r>
            <a:r>
              <a:rPr lang="en-US" dirty="0" smtClean="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121509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APSE Supported Employment </a:t>
            </a:r>
            <a:r>
              <a:rPr lang="en-US" dirty="0" smtClean="0"/>
              <a:t>Competencies in </a:t>
            </a:r>
            <a:r>
              <a:rPr lang="en-US" dirty="0"/>
              <a:t>Marketing and Job </a:t>
            </a:r>
            <a:r>
              <a:rPr lang="en-US" dirty="0" smtClean="0"/>
              <a:t>Development, cont.</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smtClean="0"/>
              <a:t>23</a:t>
            </a:r>
            <a:r>
              <a:rPr lang="en-US" dirty="0"/>
              <a:t>. Personalized job development and </a:t>
            </a:r>
            <a:r>
              <a:rPr lang="en-US" dirty="0" smtClean="0"/>
              <a:t>relationship marketing</a:t>
            </a:r>
            <a:r>
              <a:rPr lang="en-US" dirty="0"/>
              <a:t>, utilizing personal networking.</a:t>
            </a:r>
          </a:p>
          <a:p>
            <a:pPr marL="0" indent="0">
              <a:buNone/>
            </a:pPr>
            <a:r>
              <a:rPr lang="en-US" dirty="0"/>
              <a:t>24. Maximally involving job seekers in the job </a:t>
            </a:r>
            <a:r>
              <a:rPr lang="en-US" dirty="0" smtClean="0"/>
              <a:t>search process</a:t>
            </a:r>
            <a:r>
              <a:rPr lang="en-US" dirty="0"/>
              <a:t>, including participation in completing </a:t>
            </a:r>
            <a:r>
              <a:rPr lang="en-US" dirty="0" smtClean="0"/>
              <a:t>job applications </a:t>
            </a:r>
            <a:r>
              <a:rPr lang="en-US" dirty="0"/>
              <a:t>and interviews.</a:t>
            </a:r>
          </a:p>
          <a:p>
            <a:pPr marL="0" indent="0">
              <a:buNone/>
            </a:pPr>
            <a:r>
              <a:rPr lang="en-US" dirty="0"/>
              <a:t>25. Understanding workplace cultures and climates.</a:t>
            </a:r>
          </a:p>
          <a:p>
            <a:pPr marL="0" indent="0">
              <a:buNone/>
            </a:pPr>
            <a:r>
              <a:rPr lang="en-US" dirty="0"/>
              <a:t>26. Job matching strategies.</a:t>
            </a:r>
          </a:p>
          <a:p>
            <a:pPr marL="0" indent="0">
              <a:buNone/>
            </a:pPr>
            <a:r>
              <a:rPr lang="en-US" dirty="0"/>
              <a:t>27. Employer contact, including approaches </a:t>
            </a:r>
            <a:r>
              <a:rPr lang="en-US" dirty="0" smtClean="0"/>
              <a:t>and presentations</a:t>
            </a:r>
            <a:r>
              <a:rPr lang="en-US" dirty="0"/>
              <a:t>.</a:t>
            </a:r>
          </a:p>
          <a:p>
            <a:pPr marL="0" indent="0">
              <a:buNone/>
            </a:pPr>
            <a:r>
              <a:rPr lang="en-US" dirty="0"/>
              <a:t>28. Negotiating typical job designs, including hours, </a:t>
            </a:r>
            <a:r>
              <a:rPr lang="en-US" dirty="0" smtClean="0"/>
              <a:t>wages, tasks</a:t>
            </a:r>
            <a:r>
              <a:rPr lang="en-US" dirty="0"/>
              <a:t>, work area, breaks, orientation, training, </a:t>
            </a:r>
            <a:r>
              <a:rPr lang="en-US" dirty="0" smtClean="0"/>
              <a:t>and supports</a:t>
            </a:r>
            <a:r>
              <a:rPr lang="en-US" dirty="0"/>
              <a:t>.</a:t>
            </a:r>
          </a:p>
          <a:p>
            <a:pPr marL="0" indent="0">
              <a:buNone/>
            </a:pPr>
            <a:r>
              <a:rPr lang="en-US" dirty="0"/>
              <a:t>29. Job carving: identifying and recommending job </a:t>
            </a:r>
            <a:r>
              <a:rPr lang="en-US" dirty="0" smtClean="0"/>
              <a:t>carving options</a:t>
            </a:r>
            <a:r>
              <a:rPr lang="en-US" dirty="0"/>
              <a:t>.</a:t>
            </a:r>
          </a:p>
          <a:p>
            <a:pPr marL="0" indent="0">
              <a:buNone/>
            </a:pPr>
            <a:r>
              <a:rPr lang="en-US" dirty="0"/>
              <a:t>30. Equal Employment Opportunity </a:t>
            </a:r>
            <a:r>
              <a:rPr lang="en-US" dirty="0" smtClean="0"/>
              <a:t>Commission regulations </a:t>
            </a:r>
            <a:r>
              <a:rPr lang="en-US" dirty="0"/>
              <a:t>that govern non-disclosure of disability </a:t>
            </a:r>
            <a:r>
              <a:rPr lang="en-US" dirty="0" smtClean="0"/>
              <a:t>to employers</a:t>
            </a:r>
            <a:r>
              <a:rPr lang="en-US" dirty="0"/>
              <a:t>.</a:t>
            </a:r>
          </a:p>
          <a:p>
            <a:pPr marL="0" indent="0">
              <a:buNone/>
            </a:pPr>
            <a:r>
              <a:rPr lang="en-US" i="1" dirty="0" smtClean="0"/>
              <a:t>       a</a:t>
            </a:r>
            <a:r>
              <a:rPr lang="en-US" i="1" dirty="0"/>
              <a:t>) identify job development and marketing issues </a:t>
            </a:r>
            <a:r>
              <a:rPr lang="en-US" i="1" dirty="0" smtClean="0"/>
              <a:t>that arise </a:t>
            </a:r>
            <a:r>
              <a:rPr lang="en-US" i="1" dirty="0"/>
              <a:t>related to disclosure. b) appropriately handle employer questions about </a:t>
            </a:r>
            <a:r>
              <a:rPr lang="en-US" i="1" dirty="0" smtClean="0"/>
              <a:t>job seekers</a:t>
            </a:r>
            <a:r>
              <a:rPr lang="en-US" i="1" dirty="0"/>
              <a:t>’ disabilities.</a:t>
            </a:r>
          </a:p>
          <a:p>
            <a:pPr marL="0" indent="0">
              <a:buNone/>
            </a:pPr>
            <a:r>
              <a:rPr lang="en-US" dirty="0"/>
              <a:t>31. Work incentive provisions available to employers </a:t>
            </a:r>
            <a:r>
              <a:rPr lang="en-US" dirty="0" smtClean="0"/>
              <a:t>for hiring </a:t>
            </a:r>
            <a:r>
              <a:rPr lang="en-US" dirty="0"/>
              <a:t>employees with disabilities, including: </a:t>
            </a:r>
            <a:r>
              <a:rPr lang="en-US" dirty="0" smtClean="0"/>
              <a:t>Work Opportunity </a:t>
            </a:r>
            <a:r>
              <a:rPr lang="en-US" dirty="0"/>
              <a:t>Tax Credit, Arc Wage </a:t>
            </a:r>
            <a:r>
              <a:rPr lang="en-US" dirty="0" smtClean="0"/>
              <a:t>Reimbursement Program</a:t>
            </a:r>
            <a:r>
              <a:rPr lang="en-US" dirty="0"/>
              <a:t>, Disabled Access Tax </a:t>
            </a:r>
            <a:r>
              <a:rPr lang="en-US" dirty="0" smtClean="0"/>
              <a:t>Credit, Architecture</a:t>
            </a:r>
            <a:r>
              <a:rPr lang="en-US" dirty="0"/>
              <a:t>?/Transportation Tax Deduction, VR </a:t>
            </a:r>
            <a:r>
              <a:rPr lang="en-US" dirty="0" smtClean="0"/>
              <a:t>On-the-Job </a:t>
            </a:r>
            <a:r>
              <a:rPr lang="en-US" dirty="0"/>
              <a:t>Training Wage.</a:t>
            </a:r>
          </a:p>
          <a:p>
            <a:pPr marL="0" indent="0">
              <a:buNone/>
            </a:pPr>
            <a:r>
              <a:rPr lang="en-US" dirty="0"/>
              <a:t>32. How to close employer contact meetings that result in </a:t>
            </a:r>
            <a:r>
              <a:rPr lang="en-US" dirty="0" smtClean="0"/>
              <a:t>a job </a:t>
            </a:r>
            <a:r>
              <a:rPr lang="en-US" dirty="0"/>
              <a:t>or interview offer.</a:t>
            </a:r>
          </a:p>
        </p:txBody>
      </p:sp>
      <p:sp>
        <p:nvSpPr>
          <p:cNvPr id="4" name="Rectangle 3"/>
          <p:cNvSpPr/>
          <p:nvPr/>
        </p:nvSpPr>
        <p:spPr>
          <a:xfrm>
            <a:off x="304800" y="609600"/>
            <a:ext cx="8610600" cy="369332"/>
          </a:xfrm>
          <a:prstGeom prst="rect">
            <a:avLst/>
          </a:prstGeom>
        </p:spPr>
        <p:txBody>
          <a:bodyPr wrap="square">
            <a:spAutoFit/>
          </a:bodyPr>
          <a:lstStyle/>
          <a:p>
            <a:r>
              <a:rPr lang="en-US" dirty="0"/>
              <a:t>Association of Persons Supporting Employment First (APSE): </a:t>
            </a:r>
            <a:r>
              <a:rPr lang="en-US" dirty="0">
                <a:hlinkClick r:id="rId2"/>
              </a:rPr>
              <a:t>www.apse.org</a:t>
            </a:r>
            <a:r>
              <a:rPr lang="en-US" dirty="0"/>
              <a:t> </a:t>
            </a:r>
          </a:p>
        </p:txBody>
      </p:sp>
    </p:spTree>
    <p:extLst>
      <p:ext uri="{BB962C8B-B14F-4D97-AF65-F5344CB8AC3E}">
        <p14:creationId xmlns:p14="http://schemas.microsoft.com/office/powerpoint/2010/main" val="81468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391" y="762000"/>
            <a:ext cx="8229600" cy="914400"/>
          </a:xfrm>
        </p:spPr>
        <p:txBody>
          <a:bodyPr>
            <a:normAutofit fontScale="90000"/>
          </a:bodyPr>
          <a:lstStyle/>
          <a:p>
            <a:r>
              <a:rPr lang="en-US" dirty="0" smtClean="0"/>
              <a:t>Career One </a:t>
            </a:r>
            <a:r>
              <a:rPr lang="en-US" dirty="0" smtClean="0"/>
              <a:t>Stop</a:t>
            </a:r>
            <a:br>
              <a:rPr lang="en-US" dirty="0" smtClean="0"/>
            </a:br>
            <a:r>
              <a:rPr lang="en-US" dirty="0" smtClean="0"/>
              <a:t>Louisiana </a:t>
            </a:r>
            <a:r>
              <a:rPr lang="en-US" dirty="0" smtClean="0"/>
              <a:t>Labor Market Information</a:t>
            </a:r>
            <a:endParaRPr lang="en-US" dirty="0"/>
          </a:p>
        </p:txBody>
      </p:sp>
      <p:sp>
        <p:nvSpPr>
          <p:cNvPr id="3" name="Content Placeholder 2"/>
          <p:cNvSpPr>
            <a:spLocks noGrp="1"/>
          </p:cNvSpPr>
          <p:nvPr>
            <p:ph idx="1"/>
          </p:nvPr>
        </p:nvSpPr>
        <p:spPr>
          <a:xfrm>
            <a:off x="152400" y="1752600"/>
            <a:ext cx="8991600" cy="4144963"/>
          </a:xfrm>
        </p:spPr>
        <p:txBody>
          <a:bodyPr>
            <a:normAutofit/>
          </a:bodyPr>
          <a:lstStyle/>
          <a:p>
            <a:pPr marL="0" indent="0">
              <a:buNone/>
            </a:pPr>
            <a:r>
              <a:rPr lang="en-US" sz="1600" dirty="0">
                <a:solidFill>
                  <a:srgbClr val="0070C0"/>
                </a:solidFill>
                <a:hlinkClick r:id="rId2"/>
              </a:rPr>
              <a:t>http://www.careerinfonet.org/state1.asp?next=state1&amp;id=11&amp;nodeid=12&amp;soccode=&amp;stfips=22&amp;x=39&amp;y=7</a:t>
            </a:r>
            <a:endParaRPr lang="en-US" sz="1600" dirty="0">
              <a:solidFill>
                <a:srgbClr val="0070C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514600"/>
            <a:ext cx="3333750" cy="3048000"/>
          </a:xfrm>
          <a:prstGeom prst="rect">
            <a:avLst/>
          </a:prstGeom>
        </p:spPr>
      </p:pic>
      <p:sp>
        <p:nvSpPr>
          <p:cNvPr id="5" name="TextBox 4"/>
          <p:cNvSpPr txBox="1"/>
          <p:nvPr/>
        </p:nvSpPr>
        <p:spPr>
          <a:xfrm>
            <a:off x="457200" y="2801034"/>
            <a:ext cx="2745495" cy="2031325"/>
          </a:xfrm>
          <a:prstGeom prst="rect">
            <a:avLst/>
          </a:prstGeom>
          <a:noFill/>
        </p:spPr>
        <p:txBody>
          <a:bodyPr wrap="none" rtlCol="0">
            <a:spAutoFit/>
          </a:bodyPr>
          <a:lstStyle/>
          <a:p>
            <a:r>
              <a:rPr lang="en-US" dirty="0" smtClean="0">
                <a:hlinkClick r:id="rId4"/>
              </a:rPr>
              <a:t>www.careerinfo.org</a:t>
            </a:r>
            <a:r>
              <a:rPr lang="en-US" dirty="0" smtClean="0"/>
              <a:t> -&gt;</a:t>
            </a:r>
          </a:p>
          <a:p>
            <a:r>
              <a:rPr lang="en-US" dirty="0"/>
              <a:t>Explore Careers -&gt;</a:t>
            </a:r>
          </a:p>
          <a:p>
            <a:r>
              <a:rPr lang="en-US" dirty="0"/>
              <a:t>Occupations -&gt;</a:t>
            </a:r>
          </a:p>
          <a:p>
            <a:r>
              <a:rPr lang="en-US" dirty="0"/>
              <a:t>Browse -&gt;</a:t>
            </a:r>
          </a:p>
          <a:p>
            <a:r>
              <a:rPr lang="en-US" i="1" dirty="0" smtClean="0"/>
              <a:t>( or browse occupations -&gt;)</a:t>
            </a:r>
          </a:p>
          <a:p>
            <a:r>
              <a:rPr lang="en-US" dirty="0"/>
              <a:t>s</a:t>
            </a:r>
            <a:r>
              <a:rPr lang="en-US" dirty="0" smtClean="0"/>
              <a:t>tate information -&gt;</a:t>
            </a:r>
          </a:p>
          <a:p>
            <a:r>
              <a:rPr lang="en-US" dirty="0" smtClean="0"/>
              <a:t>Louisiana</a:t>
            </a:r>
            <a:endParaRPr lang="en-US" dirty="0"/>
          </a:p>
        </p:txBody>
      </p:sp>
    </p:spTree>
    <p:extLst>
      <p:ext uri="{BB962C8B-B14F-4D97-AF65-F5344CB8AC3E}">
        <p14:creationId xmlns:p14="http://schemas.microsoft.com/office/powerpoint/2010/main" val="378292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Tools</a:t>
            </a:r>
            <a:endParaRPr lang="en-US" dirty="0"/>
          </a:p>
        </p:txBody>
      </p:sp>
      <p:sp>
        <p:nvSpPr>
          <p:cNvPr id="3" name="Content Placeholder 2"/>
          <p:cNvSpPr>
            <a:spLocks noGrp="1"/>
          </p:cNvSpPr>
          <p:nvPr>
            <p:ph idx="1"/>
          </p:nvPr>
        </p:nvSpPr>
        <p:spPr>
          <a:xfrm>
            <a:off x="457200" y="1752600"/>
            <a:ext cx="8229600" cy="4144963"/>
          </a:xfrm>
        </p:spPr>
        <p:txBody>
          <a:bodyPr/>
          <a:lstStyle/>
          <a:p>
            <a:pPr marL="0" indent="0">
              <a:buNone/>
            </a:pPr>
            <a:r>
              <a:rPr lang="en-US" dirty="0">
                <a:hlinkClick r:id="rId2"/>
              </a:rPr>
              <a:t>http://www.careerinfonet.org/CareerTools_Intro.asp?id=14,11&amp;nodeid=14</a:t>
            </a:r>
            <a:endParaRPr lang="en-US" dirty="0">
              <a:solidFill>
                <a:srgbClr val="0070C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2590800"/>
            <a:ext cx="3375577" cy="2228850"/>
          </a:xfrm>
          <a:prstGeom prst="rect">
            <a:avLst/>
          </a:prstGeom>
        </p:spPr>
      </p:pic>
      <p:sp>
        <p:nvSpPr>
          <p:cNvPr id="4" name="TextBox 3"/>
          <p:cNvSpPr txBox="1"/>
          <p:nvPr/>
        </p:nvSpPr>
        <p:spPr>
          <a:xfrm>
            <a:off x="609600" y="2819400"/>
            <a:ext cx="2692597" cy="1754326"/>
          </a:xfrm>
          <a:prstGeom prst="rect">
            <a:avLst/>
          </a:prstGeom>
          <a:noFill/>
        </p:spPr>
        <p:txBody>
          <a:bodyPr wrap="none" rtlCol="0">
            <a:spAutoFit/>
          </a:bodyPr>
          <a:lstStyle/>
          <a:p>
            <a:r>
              <a:rPr lang="en-US" dirty="0" smtClean="0">
                <a:hlinkClick r:id="rId4"/>
              </a:rPr>
              <a:t>www.careerinfonet.org</a:t>
            </a:r>
            <a:r>
              <a:rPr lang="en-US" dirty="0"/>
              <a:t> </a:t>
            </a:r>
            <a:r>
              <a:rPr lang="en-US" dirty="0" smtClean="0"/>
              <a:t>-&gt;</a:t>
            </a:r>
          </a:p>
          <a:p>
            <a:r>
              <a:rPr lang="en-US" dirty="0" smtClean="0"/>
              <a:t>Explore Careers -&gt;</a:t>
            </a:r>
          </a:p>
          <a:p>
            <a:r>
              <a:rPr lang="en-US" dirty="0" smtClean="0"/>
              <a:t>Occupations -&gt;</a:t>
            </a:r>
          </a:p>
          <a:p>
            <a:r>
              <a:rPr lang="en-US" dirty="0" smtClean="0"/>
              <a:t>Browse -&gt;</a:t>
            </a:r>
          </a:p>
          <a:p>
            <a:r>
              <a:rPr lang="en-US" i="1" dirty="0" smtClean="0"/>
              <a:t>(or browse occupations -&gt;)</a:t>
            </a:r>
          </a:p>
          <a:p>
            <a:r>
              <a:rPr lang="en-US" dirty="0" smtClean="0"/>
              <a:t>Career Tools</a:t>
            </a:r>
          </a:p>
        </p:txBody>
      </p:sp>
    </p:spTree>
    <p:extLst>
      <p:ext uri="{BB962C8B-B14F-4D97-AF65-F5344CB8AC3E}">
        <p14:creationId xmlns:p14="http://schemas.microsoft.com/office/powerpoint/2010/main" val="220508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dirty="0" smtClean="0"/>
              <a:t>People First Language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74859292"/>
              </p:ext>
            </p:extLst>
          </p:nvPr>
        </p:nvGraphicFramePr>
        <p:xfrm>
          <a:off x="0" y="1066800"/>
          <a:ext cx="9067800" cy="5774577"/>
        </p:xfrm>
        <a:graphic>
          <a:graphicData uri="http://schemas.openxmlformats.org/drawingml/2006/table">
            <a:tbl>
              <a:tblPr firstRow="1" firstCol="1" bandRow="1">
                <a:tableStyleId>{21E4AEA4-8DFA-4A89-87EB-49C32662AFE0}</a:tableStyleId>
              </a:tblPr>
              <a:tblGrid>
                <a:gridCol w="4574674"/>
                <a:gridCol w="4493126"/>
              </a:tblGrid>
              <a:tr h="320270">
                <a:tc>
                  <a:txBody>
                    <a:bodyPr/>
                    <a:lstStyle/>
                    <a:p>
                      <a:pPr marL="0" marR="0">
                        <a:lnSpc>
                          <a:spcPct val="115000"/>
                        </a:lnSpc>
                        <a:spcBef>
                          <a:spcPts val="0"/>
                        </a:spcBef>
                        <a:spcAft>
                          <a:spcPts val="0"/>
                        </a:spcAft>
                      </a:pPr>
                      <a:r>
                        <a:rPr lang="en-US" sz="1800" dirty="0">
                          <a:effectLst/>
                        </a:rPr>
                        <a:t>Say This </a:t>
                      </a:r>
                      <a:endParaRPr lang="en-US" sz="1800" dirty="0">
                        <a:effectLst/>
                        <a:latin typeface="Calibri"/>
                        <a:ea typeface="Calibri"/>
                        <a:cs typeface="Times New Roman"/>
                      </a:endParaRPr>
                    </a:p>
                  </a:txBody>
                  <a:tcPr marL="43601" marR="43601" marT="0" marB="0"/>
                </a:tc>
                <a:tc>
                  <a:txBody>
                    <a:bodyPr/>
                    <a:lstStyle/>
                    <a:p>
                      <a:pPr marL="0" marR="0">
                        <a:lnSpc>
                          <a:spcPct val="115000"/>
                        </a:lnSpc>
                        <a:spcBef>
                          <a:spcPts val="0"/>
                        </a:spcBef>
                        <a:spcAft>
                          <a:spcPts val="0"/>
                        </a:spcAft>
                      </a:pPr>
                      <a:r>
                        <a:rPr lang="en-US" sz="1800" dirty="0">
                          <a:effectLst/>
                        </a:rPr>
                        <a:t>Not This</a:t>
                      </a:r>
                      <a:endParaRPr lang="en-US" sz="1800" dirty="0">
                        <a:effectLst/>
                        <a:latin typeface="Calibri"/>
                        <a:ea typeface="Calibri"/>
                        <a:cs typeface="Times New Roman"/>
                      </a:endParaRPr>
                    </a:p>
                  </a:txBody>
                  <a:tcPr marL="43601" marR="43601" marT="0" marB="0"/>
                </a:tc>
              </a:tr>
              <a:tr h="213514">
                <a:tc>
                  <a:txBody>
                    <a:bodyPr/>
                    <a:lstStyle/>
                    <a:p>
                      <a:pPr marL="0" marR="0">
                        <a:lnSpc>
                          <a:spcPct val="115000"/>
                        </a:lnSpc>
                        <a:spcBef>
                          <a:spcPts val="0"/>
                        </a:spcBef>
                        <a:spcAft>
                          <a:spcPts val="0"/>
                        </a:spcAft>
                      </a:pPr>
                      <a:r>
                        <a:rPr lang="en-US" sz="1200" dirty="0">
                          <a:effectLst/>
                        </a:rPr>
                        <a:t>people with disabilities</a:t>
                      </a:r>
                      <a:endParaRPr lang="en-US" sz="1200" dirty="0">
                        <a:effectLst/>
                        <a:latin typeface="Calibri"/>
                        <a:ea typeface="Calibri"/>
                        <a:cs typeface="Times New Roman"/>
                      </a:endParaRPr>
                    </a:p>
                  </a:txBody>
                  <a:tcPr marL="43601" marR="43601" marT="0" marB="0"/>
                </a:tc>
                <a:tc>
                  <a:txBody>
                    <a:bodyPr/>
                    <a:lstStyle/>
                    <a:p>
                      <a:pPr marL="0" marR="0">
                        <a:lnSpc>
                          <a:spcPct val="115000"/>
                        </a:lnSpc>
                        <a:spcBef>
                          <a:spcPts val="0"/>
                        </a:spcBef>
                        <a:spcAft>
                          <a:spcPts val="0"/>
                        </a:spcAft>
                      </a:pPr>
                      <a:r>
                        <a:rPr lang="en-US" sz="1200">
                          <a:effectLst/>
                        </a:rPr>
                        <a:t>the handicapped, the disabled</a:t>
                      </a:r>
                      <a:endParaRPr lang="en-US" sz="1200">
                        <a:effectLst/>
                        <a:latin typeface="Calibri"/>
                        <a:ea typeface="Calibri"/>
                        <a:cs typeface="Times New Roman"/>
                      </a:endParaRPr>
                    </a:p>
                  </a:txBody>
                  <a:tcPr marL="43601" marR="43601" marT="0" marB="0"/>
                </a:tc>
              </a:tr>
              <a:tr h="213514">
                <a:tc>
                  <a:txBody>
                    <a:bodyPr/>
                    <a:lstStyle/>
                    <a:p>
                      <a:pPr marL="0" marR="0">
                        <a:lnSpc>
                          <a:spcPct val="115000"/>
                        </a:lnSpc>
                        <a:spcBef>
                          <a:spcPts val="0"/>
                        </a:spcBef>
                        <a:spcAft>
                          <a:spcPts val="0"/>
                        </a:spcAft>
                      </a:pPr>
                      <a:r>
                        <a:rPr lang="en-US" sz="1200" dirty="0">
                          <a:effectLst/>
                        </a:rPr>
                        <a:t>people without disabilities</a:t>
                      </a:r>
                      <a:endParaRPr lang="en-US" sz="1200" dirty="0">
                        <a:effectLst/>
                        <a:latin typeface="Calibri"/>
                        <a:ea typeface="Calibri"/>
                        <a:cs typeface="Times New Roman"/>
                      </a:endParaRPr>
                    </a:p>
                  </a:txBody>
                  <a:tcPr marL="43601" marR="43601" marT="0" marB="0"/>
                </a:tc>
                <a:tc>
                  <a:txBody>
                    <a:bodyPr/>
                    <a:lstStyle/>
                    <a:p>
                      <a:pPr marL="0" marR="0">
                        <a:lnSpc>
                          <a:spcPct val="115000"/>
                        </a:lnSpc>
                        <a:spcBef>
                          <a:spcPts val="0"/>
                        </a:spcBef>
                        <a:spcAft>
                          <a:spcPts val="0"/>
                        </a:spcAft>
                      </a:pPr>
                      <a:r>
                        <a:rPr lang="en-US" sz="1200">
                          <a:effectLst/>
                        </a:rPr>
                        <a:t>normal, healthy, whole or typical people</a:t>
                      </a:r>
                      <a:endParaRPr lang="en-US" sz="1200">
                        <a:effectLst/>
                        <a:latin typeface="Calibri"/>
                        <a:ea typeface="Calibri"/>
                        <a:cs typeface="Times New Roman"/>
                      </a:endParaRPr>
                    </a:p>
                  </a:txBody>
                  <a:tcPr marL="43601" marR="43601" marT="0" marB="0"/>
                </a:tc>
              </a:tr>
              <a:tr h="213514">
                <a:tc>
                  <a:txBody>
                    <a:bodyPr/>
                    <a:lstStyle/>
                    <a:p>
                      <a:pPr marL="0" marR="0">
                        <a:lnSpc>
                          <a:spcPct val="115000"/>
                        </a:lnSpc>
                        <a:spcBef>
                          <a:spcPts val="0"/>
                        </a:spcBef>
                        <a:spcAft>
                          <a:spcPts val="0"/>
                        </a:spcAft>
                      </a:pPr>
                      <a:r>
                        <a:rPr lang="en-US" sz="1200" dirty="0">
                          <a:effectLst/>
                        </a:rPr>
                        <a:t>person who has a congenital disability</a:t>
                      </a:r>
                      <a:endParaRPr lang="en-US" sz="1200" dirty="0">
                        <a:effectLst/>
                        <a:latin typeface="Calibri"/>
                        <a:ea typeface="Calibri"/>
                        <a:cs typeface="Times New Roman"/>
                      </a:endParaRPr>
                    </a:p>
                  </a:txBody>
                  <a:tcPr marL="43601" marR="43601" marT="0" marB="0"/>
                </a:tc>
                <a:tc>
                  <a:txBody>
                    <a:bodyPr/>
                    <a:lstStyle/>
                    <a:p>
                      <a:pPr marL="0" marR="0">
                        <a:lnSpc>
                          <a:spcPct val="115000"/>
                        </a:lnSpc>
                        <a:spcBef>
                          <a:spcPts val="0"/>
                        </a:spcBef>
                        <a:spcAft>
                          <a:spcPts val="0"/>
                        </a:spcAft>
                      </a:pPr>
                      <a:r>
                        <a:rPr lang="en-US" sz="1200">
                          <a:effectLst/>
                        </a:rPr>
                        <a:t>person with a birth defect</a:t>
                      </a:r>
                      <a:endParaRPr lang="en-US" sz="1200">
                        <a:effectLst/>
                        <a:latin typeface="Calibri"/>
                        <a:ea typeface="Calibri"/>
                        <a:cs typeface="Times New Roman"/>
                      </a:endParaRPr>
                    </a:p>
                  </a:txBody>
                  <a:tcPr marL="43601" marR="43601" marT="0" marB="0"/>
                </a:tc>
              </a:tr>
              <a:tr h="229461">
                <a:tc>
                  <a:txBody>
                    <a:bodyPr/>
                    <a:lstStyle/>
                    <a:p>
                      <a:pPr marL="0" marR="0">
                        <a:lnSpc>
                          <a:spcPct val="115000"/>
                        </a:lnSpc>
                        <a:spcBef>
                          <a:spcPts val="0"/>
                        </a:spcBef>
                        <a:spcAft>
                          <a:spcPts val="0"/>
                        </a:spcAft>
                      </a:pPr>
                      <a:r>
                        <a:rPr lang="en-US" sz="1200" dirty="0">
                          <a:effectLst/>
                        </a:rPr>
                        <a:t>person who has (or has been diagnosed with)...</a:t>
                      </a:r>
                      <a:endParaRPr lang="en-US" sz="1200" dirty="0">
                        <a:effectLst/>
                        <a:latin typeface="Calibri"/>
                        <a:ea typeface="Calibri"/>
                        <a:cs typeface="Times New Roman"/>
                      </a:endParaRPr>
                    </a:p>
                  </a:txBody>
                  <a:tcPr marL="43601" marR="43601" marT="0" marB="0"/>
                </a:tc>
                <a:tc>
                  <a:txBody>
                    <a:bodyPr/>
                    <a:lstStyle/>
                    <a:p>
                      <a:pPr marL="0" marR="0">
                        <a:lnSpc>
                          <a:spcPct val="115000"/>
                        </a:lnSpc>
                        <a:spcBef>
                          <a:spcPts val="0"/>
                        </a:spcBef>
                        <a:spcAft>
                          <a:spcPts val="0"/>
                        </a:spcAft>
                      </a:pPr>
                      <a:r>
                        <a:rPr lang="en-US" sz="1200" dirty="0">
                          <a:effectLst/>
                        </a:rPr>
                        <a:t>person afflicted with, suffers from, a victim of...</a:t>
                      </a:r>
                      <a:endParaRPr lang="en-US" sz="1200" dirty="0">
                        <a:effectLst/>
                        <a:latin typeface="Calibri"/>
                        <a:ea typeface="Calibri"/>
                        <a:cs typeface="Times New Roman"/>
                      </a:endParaRPr>
                    </a:p>
                  </a:txBody>
                  <a:tcPr marL="43601" marR="43601" marT="0" marB="0"/>
                </a:tc>
              </a:tr>
              <a:tr h="213514">
                <a:tc>
                  <a:txBody>
                    <a:bodyPr/>
                    <a:lstStyle/>
                    <a:p>
                      <a:pPr marL="0" marR="0">
                        <a:lnSpc>
                          <a:spcPct val="115000"/>
                        </a:lnSpc>
                        <a:spcBef>
                          <a:spcPts val="0"/>
                        </a:spcBef>
                        <a:spcAft>
                          <a:spcPts val="0"/>
                        </a:spcAft>
                      </a:pPr>
                      <a:r>
                        <a:rPr lang="en-US" sz="1200" dirty="0">
                          <a:effectLst/>
                        </a:rPr>
                        <a:t>person who has Down syndrome </a:t>
                      </a:r>
                      <a:endParaRPr lang="en-US" sz="1200" dirty="0">
                        <a:effectLst/>
                        <a:latin typeface="Calibri"/>
                        <a:ea typeface="Calibri"/>
                        <a:cs typeface="Times New Roman"/>
                      </a:endParaRPr>
                    </a:p>
                  </a:txBody>
                  <a:tcPr marL="43601" marR="43601" marT="0" marB="0"/>
                </a:tc>
                <a:tc>
                  <a:txBody>
                    <a:bodyPr/>
                    <a:lstStyle/>
                    <a:p>
                      <a:pPr marL="0" marR="0">
                        <a:lnSpc>
                          <a:spcPct val="115000"/>
                        </a:lnSpc>
                        <a:spcBef>
                          <a:spcPts val="0"/>
                        </a:spcBef>
                        <a:spcAft>
                          <a:spcPts val="0"/>
                        </a:spcAft>
                      </a:pPr>
                      <a:r>
                        <a:rPr lang="en-US" sz="1200">
                          <a:effectLst/>
                        </a:rPr>
                        <a:t>Downs person, mongoloid, mongol</a:t>
                      </a:r>
                      <a:endParaRPr lang="en-US" sz="1200">
                        <a:effectLst/>
                        <a:latin typeface="Calibri"/>
                        <a:ea typeface="Calibri"/>
                        <a:cs typeface="Times New Roman"/>
                      </a:endParaRPr>
                    </a:p>
                  </a:txBody>
                  <a:tcPr marL="43601" marR="43601" marT="0" marB="0"/>
                </a:tc>
              </a:tr>
              <a:tr h="213514">
                <a:tc>
                  <a:txBody>
                    <a:bodyPr/>
                    <a:lstStyle/>
                    <a:p>
                      <a:pPr marL="0" marR="0">
                        <a:lnSpc>
                          <a:spcPct val="115000"/>
                        </a:lnSpc>
                        <a:spcBef>
                          <a:spcPts val="0"/>
                        </a:spcBef>
                        <a:spcAft>
                          <a:spcPts val="0"/>
                        </a:spcAft>
                      </a:pPr>
                      <a:r>
                        <a:rPr lang="en-US" sz="1200" dirty="0">
                          <a:effectLst/>
                        </a:rPr>
                        <a:t>person who has (or has been diagnosed with) autism</a:t>
                      </a:r>
                      <a:endParaRPr lang="en-US" sz="1200" dirty="0">
                        <a:effectLst/>
                        <a:latin typeface="Calibri"/>
                        <a:ea typeface="Calibri"/>
                        <a:cs typeface="Times New Roman"/>
                      </a:endParaRPr>
                    </a:p>
                  </a:txBody>
                  <a:tcPr marL="43601" marR="43601" marT="0" marB="0"/>
                </a:tc>
                <a:tc>
                  <a:txBody>
                    <a:bodyPr/>
                    <a:lstStyle/>
                    <a:p>
                      <a:pPr marL="0" marR="0">
                        <a:lnSpc>
                          <a:spcPct val="115000"/>
                        </a:lnSpc>
                        <a:spcBef>
                          <a:spcPts val="0"/>
                        </a:spcBef>
                        <a:spcAft>
                          <a:spcPts val="0"/>
                        </a:spcAft>
                      </a:pPr>
                      <a:r>
                        <a:rPr lang="en-US" sz="1200">
                          <a:effectLst/>
                        </a:rPr>
                        <a:t>the autistic</a:t>
                      </a:r>
                      <a:endParaRPr lang="en-US" sz="1200">
                        <a:effectLst/>
                        <a:latin typeface="Calibri"/>
                        <a:ea typeface="Calibri"/>
                        <a:cs typeface="Times New Roman"/>
                      </a:endParaRPr>
                    </a:p>
                  </a:txBody>
                  <a:tcPr marL="43601" marR="43601" marT="0" marB="0"/>
                </a:tc>
              </a:tr>
              <a:tr h="444777">
                <a:tc>
                  <a:txBody>
                    <a:bodyPr/>
                    <a:lstStyle/>
                    <a:p>
                      <a:pPr marL="0" marR="0">
                        <a:lnSpc>
                          <a:spcPct val="115000"/>
                        </a:lnSpc>
                        <a:spcBef>
                          <a:spcPts val="0"/>
                        </a:spcBef>
                        <a:spcAft>
                          <a:spcPts val="0"/>
                        </a:spcAft>
                      </a:pPr>
                      <a:r>
                        <a:rPr lang="en-US" sz="1200" dirty="0">
                          <a:effectLst/>
                        </a:rPr>
                        <a:t>person with quadriplegia, person with paraplegia, person diagnosed with a physical disability</a:t>
                      </a:r>
                      <a:endParaRPr lang="en-US" sz="1200" dirty="0">
                        <a:effectLst/>
                        <a:latin typeface="Calibri"/>
                        <a:ea typeface="Calibri"/>
                        <a:cs typeface="Times New Roman"/>
                      </a:endParaRPr>
                    </a:p>
                  </a:txBody>
                  <a:tcPr marL="43601" marR="43601" marT="0" marB="0"/>
                </a:tc>
                <a:tc>
                  <a:txBody>
                    <a:bodyPr/>
                    <a:lstStyle/>
                    <a:p>
                      <a:pPr marL="0" marR="0">
                        <a:lnSpc>
                          <a:spcPct val="115000"/>
                        </a:lnSpc>
                        <a:spcBef>
                          <a:spcPts val="0"/>
                        </a:spcBef>
                        <a:spcAft>
                          <a:spcPts val="0"/>
                        </a:spcAft>
                      </a:pPr>
                      <a:r>
                        <a:rPr lang="en-US" sz="1200">
                          <a:effectLst/>
                        </a:rPr>
                        <a:t>a quadriplegic, a paraplegic</a:t>
                      </a:r>
                    </a:p>
                    <a:p>
                      <a:pPr marL="0" marR="0">
                        <a:lnSpc>
                          <a:spcPct val="115000"/>
                        </a:lnSpc>
                        <a:spcBef>
                          <a:spcPts val="0"/>
                        </a:spcBef>
                        <a:spcAft>
                          <a:spcPts val="0"/>
                        </a:spcAft>
                      </a:pPr>
                      <a:r>
                        <a:rPr lang="en-US" sz="1200">
                          <a:effectLst/>
                        </a:rPr>
                        <a:t> </a:t>
                      </a:r>
                      <a:endParaRPr lang="en-US" sz="1200">
                        <a:effectLst/>
                        <a:latin typeface="Calibri"/>
                        <a:ea typeface="Calibri"/>
                        <a:cs typeface="Times New Roman"/>
                      </a:endParaRPr>
                    </a:p>
                  </a:txBody>
                  <a:tcPr marL="43601" marR="43601" marT="0" marB="0"/>
                </a:tc>
              </a:tr>
              <a:tr h="213514">
                <a:tc>
                  <a:txBody>
                    <a:bodyPr/>
                    <a:lstStyle/>
                    <a:p>
                      <a:pPr marL="0" marR="0">
                        <a:lnSpc>
                          <a:spcPct val="115000"/>
                        </a:lnSpc>
                        <a:spcBef>
                          <a:spcPts val="0"/>
                        </a:spcBef>
                        <a:spcAft>
                          <a:spcPts val="0"/>
                        </a:spcAft>
                      </a:pPr>
                      <a:r>
                        <a:rPr lang="en-US" sz="1200" dirty="0">
                          <a:effectLst/>
                        </a:rPr>
                        <a:t>person with a physical disability</a:t>
                      </a:r>
                      <a:endParaRPr lang="en-US" sz="1200" dirty="0">
                        <a:effectLst/>
                        <a:latin typeface="Calibri"/>
                        <a:ea typeface="Calibri"/>
                        <a:cs typeface="Times New Roman"/>
                      </a:endParaRPr>
                    </a:p>
                  </a:txBody>
                  <a:tcPr marL="43601" marR="43601" marT="0" marB="0"/>
                </a:tc>
                <a:tc>
                  <a:txBody>
                    <a:bodyPr/>
                    <a:lstStyle/>
                    <a:p>
                      <a:pPr marL="0" marR="0">
                        <a:lnSpc>
                          <a:spcPct val="115000"/>
                        </a:lnSpc>
                        <a:spcBef>
                          <a:spcPts val="0"/>
                        </a:spcBef>
                        <a:spcAft>
                          <a:spcPts val="0"/>
                        </a:spcAft>
                      </a:pPr>
                      <a:r>
                        <a:rPr lang="en-US" sz="1200" dirty="0">
                          <a:effectLst/>
                        </a:rPr>
                        <a:t>a cripple</a:t>
                      </a:r>
                      <a:endParaRPr lang="en-US" sz="1200" dirty="0">
                        <a:effectLst/>
                        <a:latin typeface="Calibri"/>
                        <a:ea typeface="Calibri"/>
                        <a:cs typeface="Times New Roman"/>
                      </a:endParaRPr>
                    </a:p>
                  </a:txBody>
                  <a:tcPr marL="43601" marR="43601" marT="0" marB="0"/>
                </a:tc>
              </a:tr>
              <a:tr h="213514">
                <a:tc>
                  <a:txBody>
                    <a:bodyPr/>
                    <a:lstStyle/>
                    <a:p>
                      <a:pPr marL="0" marR="0">
                        <a:lnSpc>
                          <a:spcPct val="115000"/>
                        </a:lnSpc>
                        <a:spcBef>
                          <a:spcPts val="0"/>
                        </a:spcBef>
                        <a:spcAft>
                          <a:spcPts val="0"/>
                        </a:spcAft>
                      </a:pPr>
                      <a:r>
                        <a:rPr lang="en-US" sz="1200">
                          <a:effectLst/>
                        </a:rPr>
                        <a:t>person of short stature, little person</a:t>
                      </a:r>
                      <a:endParaRPr lang="en-US" sz="1200">
                        <a:effectLst/>
                        <a:latin typeface="Calibri"/>
                        <a:ea typeface="Calibri"/>
                        <a:cs typeface="Times New Roman"/>
                      </a:endParaRPr>
                    </a:p>
                  </a:txBody>
                  <a:tcPr marL="43601" marR="43601" marT="0" marB="0"/>
                </a:tc>
                <a:tc>
                  <a:txBody>
                    <a:bodyPr/>
                    <a:lstStyle/>
                    <a:p>
                      <a:pPr marL="0" marR="0">
                        <a:lnSpc>
                          <a:spcPct val="115000"/>
                        </a:lnSpc>
                        <a:spcBef>
                          <a:spcPts val="0"/>
                        </a:spcBef>
                        <a:spcAft>
                          <a:spcPts val="0"/>
                        </a:spcAft>
                      </a:pPr>
                      <a:r>
                        <a:rPr lang="en-US" sz="1200" dirty="0">
                          <a:effectLst/>
                        </a:rPr>
                        <a:t>a dwarf, a midget</a:t>
                      </a:r>
                      <a:endParaRPr lang="en-US" sz="1200" dirty="0">
                        <a:effectLst/>
                        <a:latin typeface="Calibri"/>
                        <a:ea typeface="Calibri"/>
                        <a:cs typeface="Times New Roman"/>
                      </a:endParaRPr>
                    </a:p>
                  </a:txBody>
                  <a:tcPr marL="43601" marR="43601" marT="0" marB="0"/>
                </a:tc>
              </a:tr>
              <a:tr h="63509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dirty="0">
                          <a:effectLst/>
                        </a:rPr>
                        <a:t>person who is unable to speak, person who uses a </a:t>
                      </a:r>
                      <a:r>
                        <a:rPr lang="en-US" sz="1200" dirty="0" smtClean="0">
                          <a:effectLst/>
                        </a:rPr>
                        <a:t>communication device, person who communicates with her eyes/device/etc.</a:t>
                      </a:r>
                      <a:endParaRPr lang="en-US" sz="1200" dirty="0" smtClean="0">
                        <a:effectLst/>
                        <a:latin typeface="+mn-lt"/>
                        <a:ea typeface="Calibri"/>
                        <a:cs typeface="Times New Roman"/>
                      </a:endParaRPr>
                    </a:p>
                  </a:txBody>
                  <a:tcPr marL="43601" marR="43601"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dirty="0" smtClean="0">
                          <a:effectLst/>
                        </a:rPr>
                        <a:t>dumb, mute, non verbal</a:t>
                      </a:r>
                      <a:endParaRPr lang="en-US" sz="1200" dirty="0" smtClean="0">
                        <a:effectLst/>
                        <a:latin typeface="+mn-lt"/>
                        <a:ea typeface="Calibri"/>
                        <a:cs typeface="Times New Roman"/>
                      </a:endParaRPr>
                    </a:p>
                    <a:p>
                      <a:pPr marL="0" marR="0">
                        <a:lnSpc>
                          <a:spcPct val="115000"/>
                        </a:lnSpc>
                        <a:spcBef>
                          <a:spcPts val="0"/>
                        </a:spcBef>
                        <a:spcAft>
                          <a:spcPts val="0"/>
                        </a:spcAft>
                      </a:pPr>
                      <a:endParaRPr lang="en-US" sz="1200" dirty="0">
                        <a:effectLst/>
                        <a:latin typeface="Calibri"/>
                        <a:ea typeface="Calibri"/>
                        <a:cs typeface="Times New Roman"/>
                      </a:endParaRPr>
                    </a:p>
                  </a:txBody>
                  <a:tcPr marL="43601" marR="43601" marT="0" marB="0"/>
                </a:tc>
              </a:tr>
              <a:tr h="240833">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dirty="0" smtClean="0">
                          <a:effectLst/>
                        </a:rPr>
                        <a:t>people who are blind, person who is visually </a:t>
                      </a:r>
                      <a:r>
                        <a:rPr lang="en-US" sz="1200" dirty="0" smtClean="0">
                          <a:effectLst/>
                          <a:latin typeface="Calibri"/>
                          <a:cs typeface="Times New Roman"/>
                        </a:rPr>
                        <a:t>impaired</a:t>
                      </a:r>
                      <a:endParaRPr lang="en-US" sz="1200" dirty="0" smtClean="0">
                        <a:effectLst/>
                        <a:latin typeface="+mn-lt"/>
                        <a:ea typeface="Calibri"/>
                        <a:cs typeface="Times New Roman"/>
                      </a:endParaRPr>
                    </a:p>
                  </a:txBody>
                  <a:tcPr marL="43601" marR="43601"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dirty="0" smtClean="0">
                          <a:effectLst/>
                        </a:rPr>
                        <a:t>the blind</a:t>
                      </a:r>
                      <a:endParaRPr lang="en-US" sz="1200" dirty="0" smtClean="0">
                        <a:effectLst/>
                        <a:latin typeface="+mn-lt"/>
                        <a:ea typeface="Calibri"/>
                        <a:cs typeface="Times New Roman"/>
                      </a:endParaRPr>
                    </a:p>
                  </a:txBody>
                  <a:tcPr marL="43601" marR="43601" marT="0" marB="0"/>
                </a:tc>
              </a:tr>
              <a:tr h="213514">
                <a:tc>
                  <a:txBody>
                    <a:bodyPr/>
                    <a:lstStyle/>
                    <a:p>
                      <a:pPr marL="0" marR="0">
                        <a:lnSpc>
                          <a:spcPct val="115000"/>
                        </a:lnSpc>
                        <a:spcBef>
                          <a:spcPts val="0"/>
                        </a:spcBef>
                        <a:spcAft>
                          <a:spcPts val="0"/>
                        </a:spcAft>
                      </a:pPr>
                      <a:r>
                        <a:rPr lang="en-US" sz="1200" dirty="0" smtClean="0">
                          <a:effectLst/>
                          <a:latin typeface="Calibri"/>
                          <a:ea typeface="Calibri"/>
                          <a:cs typeface="Times New Roman"/>
                        </a:rPr>
                        <a:t>Person</a:t>
                      </a:r>
                      <a:r>
                        <a:rPr lang="en-US" sz="1200" baseline="0" dirty="0" smtClean="0">
                          <a:effectLst/>
                          <a:latin typeface="Calibri"/>
                          <a:ea typeface="Calibri"/>
                          <a:cs typeface="Times New Roman"/>
                        </a:rPr>
                        <a:t> with a brain injury</a:t>
                      </a:r>
                      <a:endParaRPr lang="en-US" sz="1200" dirty="0">
                        <a:effectLst/>
                        <a:latin typeface="Calibri"/>
                        <a:ea typeface="Calibri"/>
                        <a:cs typeface="Times New Roman"/>
                      </a:endParaRPr>
                    </a:p>
                  </a:txBody>
                  <a:tcPr marL="43601" marR="43601" marT="0" marB="0"/>
                </a:tc>
                <a:tc>
                  <a:txBody>
                    <a:bodyPr/>
                    <a:lstStyle/>
                    <a:p>
                      <a:pPr marL="0" marR="0">
                        <a:lnSpc>
                          <a:spcPct val="115000"/>
                        </a:lnSpc>
                        <a:spcBef>
                          <a:spcPts val="0"/>
                        </a:spcBef>
                        <a:spcAft>
                          <a:spcPts val="0"/>
                        </a:spcAft>
                      </a:pPr>
                      <a:r>
                        <a:rPr lang="en-US" sz="1200" dirty="0" smtClean="0">
                          <a:effectLst/>
                          <a:latin typeface="Calibri"/>
                          <a:ea typeface="Calibri"/>
                          <a:cs typeface="Times New Roman"/>
                        </a:rPr>
                        <a:t>Brain damaged</a:t>
                      </a:r>
                      <a:endParaRPr lang="en-US" sz="1200" dirty="0">
                        <a:effectLst/>
                        <a:latin typeface="Calibri"/>
                        <a:ea typeface="Calibri"/>
                        <a:cs typeface="Times New Roman"/>
                      </a:endParaRPr>
                    </a:p>
                  </a:txBody>
                  <a:tcPr marL="43601" marR="43601" marT="0" marB="0"/>
                </a:tc>
              </a:tr>
              <a:tr h="213514">
                <a:tc>
                  <a:txBody>
                    <a:bodyPr/>
                    <a:lstStyle/>
                    <a:p>
                      <a:pPr marL="0" marR="0">
                        <a:lnSpc>
                          <a:spcPct val="115000"/>
                        </a:lnSpc>
                        <a:spcBef>
                          <a:spcPts val="0"/>
                        </a:spcBef>
                        <a:spcAft>
                          <a:spcPts val="0"/>
                        </a:spcAft>
                      </a:pPr>
                      <a:r>
                        <a:rPr lang="en-US" sz="1200">
                          <a:effectLst/>
                        </a:rPr>
                        <a:t>person with a learning disability</a:t>
                      </a:r>
                      <a:endParaRPr lang="en-US" sz="1200">
                        <a:effectLst/>
                        <a:latin typeface="Calibri"/>
                        <a:ea typeface="Calibri"/>
                        <a:cs typeface="Times New Roman"/>
                      </a:endParaRPr>
                    </a:p>
                  </a:txBody>
                  <a:tcPr marL="43601" marR="43601" marT="0" marB="0"/>
                </a:tc>
                <a:tc>
                  <a:txBody>
                    <a:bodyPr/>
                    <a:lstStyle/>
                    <a:p>
                      <a:pPr marL="0" marR="0">
                        <a:lnSpc>
                          <a:spcPct val="115000"/>
                        </a:lnSpc>
                        <a:spcBef>
                          <a:spcPts val="0"/>
                        </a:spcBef>
                        <a:spcAft>
                          <a:spcPts val="0"/>
                        </a:spcAft>
                      </a:pPr>
                      <a:r>
                        <a:rPr lang="en-US" sz="1200" dirty="0">
                          <a:effectLst/>
                        </a:rPr>
                        <a:t>learning disabled</a:t>
                      </a:r>
                      <a:endParaRPr lang="en-US" sz="1200" dirty="0">
                        <a:effectLst/>
                        <a:latin typeface="Calibri"/>
                        <a:ea typeface="Calibri"/>
                        <a:cs typeface="Times New Roman"/>
                      </a:endParaRPr>
                    </a:p>
                  </a:txBody>
                  <a:tcPr marL="43601" marR="43601" marT="0" marB="0"/>
                </a:tc>
              </a:tr>
              <a:tr h="430154">
                <a:tc>
                  <a:txBody>
                    <a:bodyPr/>
                    <a:lstStyle/>
                    <a:p>
                      <a:pPr marL="0" marR="0">
                        <a:lnSpc>
                          <a:spcPct val="115000"/>
                        </a:lnSpc>
                        <a:spcBef>
                          <a:spcPts val="0"/>
                        </a:spcBef>
                        <a:spcAft>
                          <a:spcPts val="0"/>
                        </a:spcAft>
                      </a:pPr>
                      <a:r>
                        <a:rPr lang="en-US" sz="1200" dirty="0">
                          <a:effectLst/>
                        </a:rPr>
                        <a:t>person diagnosed with a mental health condition</a:t>
                      </a:r>
                      <a:endParaRPr lang="en-US" sz="1200" dirty="0">
                        <a:effectLst/>
                        <a:latin typeface="Calibri"/>
                        <a:ea typeface="Calibri"/>
                        <a:cs typeface="Times New Roman"/>
                      </a:endParaRPr>
                    </a:p>
                  </a:txBody>
                  <a:tcPr marL="43601" marR="43601"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dirty="0">
                          <a:effectLst/>
                        </a:rPr>
                        <a:t>crazy, insane, psycho, mentally ill, emotionally </a:t>
                      </a:r>
                      <a:r>
                        <a:rPr lang="en-US" sz="1200" dirty="0" smtClean="0">
                          <a:effectLst/>
                        </a:rPr>
                        <a:t>disturbed, demented</a:t>
                      </a:r>
                      <a:endParaRPr lang="en-US" sz="1200" dirty="0" smtClean="0">
                        <a:effectLst/>
                        <a:latin typeface="+mn-lt"/>
                        <a:ea typeface="Calibri"/>
                        <a:cs typeface="Times New Roman"/>
                      </a:endParaRPr>
                    </a:p>
                  </a:txBody>
                  <a:tcPr marL="43601" marR="43601" marT="0" marB="0"/>
                </a:tc>
              </a:tr>
              <a:tr h="43015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dirty="0" smtClean="0">
                          <a:effectLst/>
                        </a:rPr>
                        <a:t>person diagnosed with a cognitive disability or with </a:t>
                      </a:r>
                      <a:endParaRPr lang="en-US" sz="1200" dirty="0" smtClean="0">
                        <a:effectLst/>
                        <a:latin typeface="+mn-lt"/>
                        <a:ea typeface="Calibri"/>
                        <a:cs typeface="Times New Roman"/>
                      </a:endParaRPr>
                    </a:p>
                    <a:p>
                      <a:pPr marL="0" marR="0">
                        <a:lnSpc>
                          <a:spcPct val="115000"/>
                        </a:lnSpc>
                        <a:spcBef>
                          <a:spcPts val="0"/>
                        </a:spcBef>
                        <a:spcAft>
                          <a:spcPts val="0"/>
                        </a:spcAft>
                      </a:pPr>
                      <a:r>
                        <a:rPr lang="en-US" sz="1200" dirty="0" smtClean="0">
                          <a:effectLst/>
                        </a:rPr>
                        <a:t>an </a:t>
                      </a:r>
                      <a:r>
                        <a:rPr lang="en-US" sz="1200" dirty="0">
                          <a:effectLst/>
                        </a:rPr>
                        <a:t>intellectual and developmental disability</a:t>
                      </a:r>
                      <a:endParaRPr lang="en-US" sz="1200" dirty="0">
                        <a:effectLst/>
                        <a:latin typeface="Calibri"/>
                        <a:ea typeface="Calibri"/>
                        <a:cs typeface="Times New Roman"/>
                      </a:endParaRPr>
                    </a:p>
                  </a:txBody>
                  <a:tcPr marL="43601" marR="43601" marT="0" marB="0"/>
                </a:tc>
                <a:tc>
                  <a:txBody>
                    <a:bodyPr/>
                    <a:lstStyle/>
                    <a:p>
                      <a:pPr marL="0" marR="0">
                        <a:lnSpc>
                          <a:spcPct val="115000"/>
                        </a:lnSpc>
                        <a:spcBef>
                          <a:spcPts val="0"/>
                        </a:spcBef>
                        <a:spcAft>
                          <a:spcPts val="0"/>
                        </a:spcAft>
                      </a:pPr>
                      <a:r>
                        <a:rPr lang="en-US" sz="1200" dirty="0">
                          <a:effectLst/>
                        </a:rPr>
                        <a:t>mentally retarded, retarded, slow, idiot, moron</a:t>
                      </a:r>
                      <a:endParaRPr lang="en-US" sz="1200" dirty="0">
                        <a:effectLst/>
                        <a:latin typeface="Calibri"/>
                        <a:ea typeface="Calibri"/>
                        <a:cs typeface="Times New Roman"/>
                      </a:endParaRPr>
                    </a:p>
                  </a:txBody>
                  <a:tcPr marL="43601" marR="43601" marT="0" marB="0"/>
                </a:tc>
              </a:tr>
              <a:tr h="240833">
                <a:tc>
                  <a:txBody>
                    <a:bodyPr/>
                    <a:lstStyle/>
                    <a:p>
                      <a:pPr marL="0" marR="0">
                        <a:lnSpc>
                          <a:spcPct val="115000"/>
                        </a:lnSpc>
                        <a:spcBef>
                          <a:spcPts val="0"/>
                        </a:spcBef>
                        <a:spcAft>
                          <a:spcPts val="0"/>
                        </a:spcAft>
                      </a:pPr>
                      <a:r>
                        <a:rPr lang="en-US" sz="1200">
                          <a:effectLst/>
                        </a:rPr>
                        <a:t>student who receives special education services</a:t>
                      </a:r>
                      <a:endParaRPr lang="en-US" sz="1200">
                        <a:effectLst/>
                        <a:latin typeface="Calibri"/>
                        <a:ea typeface="Calibri"/>
                        <a:cs typeface="Times New Roman"/>
                      </a:endParaRPr>
                    </a:p>
                  </a:txBody>
                  <a:tcPr marL="43601" marR="43601" marT="0" marB="0"/>
                </a:tc>
                <a:tc>
                  <a:txBody>
                    <a:bodyPr/>
                    <a:lstStyle/>
                    <a:p>
                      <a:pPr marL="0" marR="0">
                        <a:lnSpc>
                          <a:spcPct val="115000"/>
                        </a:lnSpc>
                        <a:spcBef>
                          <a:spcPts val="0"/>
                        </a:spcBef>
                        <a:spcAft>
                          <a:spcPts val="0"/>
                        </a:spcAft>
                      </a:pPr>
                      <a:r>
                        <a:rPr lang="en-US" sz="1200" dirty="0">
                          <a:effectLst/>
                        </a:rPr>
                        <a:t>special </a:t>
                      </a:r>
                      <a:r>
                        <a:rPr lang="en-US" sz="1200" dirty="0" err="1">
                          <a:effectLst/>
                        </a:rPr>
                        <a:t>ed</a:t>
                      </a:r>
                      <a:r>
                        <a:rPr lang="en-US" sz="1200" dirty="0">
                          <a:effectLst/>
                        </a:rPr>
                        <a:t> student, special education student </a:t>
                      </a:r>
                      <a:endParaRPr lang="en-US" sz="1200" dirty="0">
                        <a:effectLst/>
                        <a:latin typeface="Calibri"/>
                        <a:ea typeface="Calibri"/>
                        <a:cs typeface="Times New Roman"/>
                      </a:endParaRPr>
                    </a:p>
                  </a:txBody>
                  <a:tcPr marL="43601" marR="43601" marT="0" marB="0"/>
                </a:tc>
              </a:tr>
              <a:tr h="240833">
                <a:tc>
                  <a:txBody>
                    <a:bodyPr/>
                    <a:lstStyle/>
                    <a:p>
                      <a:pPr marL="0" marR="0">
                        <a:lnSpc>
                          <a:spcPct val="115000"/>
                        </a:lnSpc>
                        <a:spcBef>
                          <a:spcPts val="0"/>
                        </a:spcBef>
                        <a:spcAft>
                          <a:spcPts val="0"/>
                        </a:spcAft>
                      </a:pPr>
                      <a:r>
                        <a:rPr lang="en-US" sz="1200">
                          <a:effectLst/>
                        </a:rPr>
                        <a:t>person who uses a wheelchair or a mobility chair</a:t>
                      </a:r>
                      <a:endParaRPr lang="en-US" sz="1200">
                        <a:effectLst/>
                        <a:latin typeface="Calibri"/>
                        <a:ea typeface="Calibri"/>
                        <a:cs typeface="Times New Roman"/>
                      </a:endParaRPr>
                    </a:p>
                  </a:txBody>
                  <a:tcPr marL="43601" marR="43601" marT="0" marB="0"/>
                </a:tc>
                <a:tc>
                  <a:txBody>
                    <a:bodyPr/>
                    <a:lstStyle/>
                    <a:p>
                      <a:pPr marL="0" marR="0">
                        <a:lnSpc>
                          <a:spcPct val="115000"/>
                        </a:lnSpc>
                        <a:spcBef>
                          <a:spcPts val="0"/>
                        </a:spcBef>
                        <a:spcAft>
                          <a:spcPts val="0"/>
                        </a:spcAft>
                      </a:pPr>
                      <a:r>
                        <a:rPr lang="en-US" sz="1200" dirty="0">
                          <a:effectLst/>
                        </a:rPr>
                        <a:t>confined to a wheelchair; wheelchair bound</a:t>
                      </a:r>
                      <a:endParaRPr lang="en-US" sz="1200" dirty="0">
                        <a:effectLst/>
                        <a:latin typeface="Calibri"/>
                        <a:ea typeface="Calibri"/>
                        <a:cs typeface="Times New Roman"/>
                      </a:endParaRPr>
                    </a:p>
                  </a:txBody>
                  <a:tcPr marL="43601" marR="43601" marT="0" marB="0"/>
                </a:tc>
              </a:tr>
              <a:tr h="213514">
                <a:tc>
                  <a:txBody>
                    <a:bodyPr/>
                    <a:lstStyle/>
                    <a:p>
                      <a:pPr marL="0" marR="0">
                        <a:lnSpc>
                          <a:spcPct val="115000"/>
                        </a:lnSpc>
                        <a:spcBef>
                          <a:spcPts val="0"/>
                        </a:spcBef>
                        <a:spcAft>
                          <a:spcPts val="0"/>
                        </a:spcAft>
                      </a:pPr>
                      <a:r>
                        <a:rPr lang="en-US" sz="1200">
                          <a:effectLst/>
                        </a:rPr>
                        <a:t>accessible parking, bathrooms, etc. </a:t>
                      </a:r>
                      <a:endParaRPr lang="en-US" sz="1200">
                        <a:effectLst/>
                        <a:latin typeface="Calibri"/>
                        <a:ea typeface="Calibri"/>
                        <a:cs typeface="Times New Roman"/>
                      </a:endParaRPr>
                    </a:p>
                  </a:txBody>
                  <a:tcPr marL="43601" marR="43601" marT="0" marB="0"/>
                </a:tc>
                <a:tc>
                  <a:txBody>
                    <a:bodyPr/>
                    <a:lstStyle/>
                    <a:p>
                      <a:pPr marL="0" marR="0">
                        <a:lnSpc>
                          <a:spcPct val="115000"/>
                        </a:lnSpc>
                        <a:spcBef>
                          <a:spcPts val="0"/>
                        </a:spcBef>
                        <a:spcAft>
                          <a:spcPts val="0"/>
                        </a:spcAft>
                      </a:pPr>
                      <a:r>
                        <a:rPr lang="en-US" sz="1200" dirty="0">
                          <a:effectLst/>
                        </a:rPr>
                        <a:t>handicapped parking, bathrooms, </a:t>
                      </a:r>
                      <a:r>
                        <a:rPr lang="en-US" sz="1200" dirty="0" err="1">
                          <a:effectLst/>
                        </a:rPr>
                        <a:t>etc</a:t>
                      </a:r>
                      <a:endParaRPr lang="en-US" sz="1200" dirty="0">
                        <a:effectLst/>
                        <a:latin typeface="Calibri"/>
                        <a:ea typeface="Calibri"/>
                        <a:cs typeface="Times New Roman"/>
                      </a:endParaRPr>
                    </a:p>
                  </a:txBody>
                  <a:tcPr marL="43601" marR="43601" marT="0" marB="0"/>
                </a:tc>
              </a:tr>
              <a:tr h="213514">
                <a:tc>
                  <a:txBody>
                    <a:bodyPr/>
                    <a:lstStyle/>
                    <a:p>
                      <a:pPr marL="0" marR="0">
                        <a:lnSpc>
                          <a:spcPct val="115000"/>
                        </a:lnSpc>
                        <a:spcBef>
                          <a:spcPts val="0"/>
                        </a:spcBef>
                        <a:spcAft>
                          <a:spcPts val="0"/>
                        </a:spcAft>
                      </a:pPr>
                      <a:r>
                        <a:rPr lang="en-US" sz="1200" dirty="0" smtClean="0">
                          <a:effectLst/>
                          <a:latin typeface="Calibri"/>
                          <a:ea typeface="Calibri"/>
                          <a:cs typeface="Times New Roman"/>
                        </a:rPr>
                        <a:t>customer</a:t>
                      </a:r>
                      <a:endParaRPr lang="en-US" sz="1200" dirty="0">
                        <a:effectLst/>
                        <a:latin typeface="Calibri"/>
                        <a:ea typeface="Calibri"/>
                        <a:cs typeface="Times New Roman"/>
                      </a:endParaRPr>
                    </a:p>
                  </a:txBody>
                  <a:tcPr marL="43601" marR="43601" marT="0" marB="0"/>
                </a:tc>
                <a:tc>
                  <a:txBody>
                    <a:bodyPr/>
                    <a:lstStyle/>
                    <a:p>
                      <a:pPr marL="0" marR="0">
                        <a:lnSpc>
                          <a:spcPct val="115000"/>
                        </a:lnSpc>
                        <a:spcBef>
                          <a:spcPts val="0"/>
                        </a:spcBef>
                        <a:spcAft>
                          <a:spcPts val="0"/>
                        </a:spcAft>
                      </a:pPr>
                      <a:r>
                        <a:rPr lang="en-US" sz="1200" dirty="0" smtClean="0">
                          <a:effectLst/>
                          <a:latin typeface="Calibri"/>
                          <a:ea typeface="Calibri"/>
                          <a:cs typeface="Times New Roman"/>
                        </a:rPr>
                        <a:t>Client, consumer, recipient</a:t>
                      </a:r>
                      <a:endParaRPr lang="en-US" sz="1200" dirty="0">
                        <a:effectLst/>
                        <a:latin typeface="Calibri"/>
                        <a:ea typeface="Calibri"/>
                        <a:cs typeface="Times New Roman"/>
                      </a:endParaRPr>
                    </a:p>
                  </a:txBody>
                  <a:tcPr marL="43601" marR="43601" marT="0" marB="0"/>
                </a:tc>
              </a:tr>
              <a:tr h="213514">
                <a:tc>
                  <a:txBody>
                    <a:bodyPr/>
                    <a:lstStyle/>
                    <a:p>
                      <a:pPr marL="0" marR="0">
                        <a:lnSpc>
                          <a:spcPct val="115000"/>
                        </a:lnSpc>
                        <a:spcBef>
                          <a:spcPts val="0"/>
                        </a:spcBef>
                        <a:spcAft>
                          <a:spcPts val="0"/>
                        </a:spcAft>
                      </a:pPr>
                      <a:r>
                        <a:rPr lang="en-US" sz="1200" dirty="0" err="1" smtClean="0">
                          <a:effectLst/>
                          <a:latin typeface="Calibri"/>
                          <a:ea typeface="Calibri"/>
                          <a:cs typeface="Times New Roman"/>
                        </a:rPr>
                        <a:t>She/He</a:t>
                      </a:r>
                      <a:r>
                        <a:rPr lang="en-US" sz="1200" baseline="0" dirty="0" smtClean="0">
                          <a:effectLst/>
                          <a:latin typeface="Calibri"/>
                          <a:ea typeface="Calibri"/>
                          <a:cs typeface="Times New Roman"/>
                        </a:rPr>
                        <a:t> needs or </a:t>
                      </a:r>
                      <a:r>
                        <a:rPr lang="en-US" sz="1200" baseline="0" dirty="0" err="1" smtClean="0">
                          <a:effectLst/>
                          <a:latin typeface="Calibri"/>
                          <a:ea typeface="Calibri"/>
                          <a:cs typeface="Times New Roman"/>
                        </a:rPr>
                        <a:t>She/He</a:t>
                      </a:r>
                      <a:r>
                        <a:rPr lang="en-US" sz="1200" baseline="0" dirty="0" smtClean="0">
                          <a:effectLst/>
                          <a:latin typeface="Calibri"/>
                          <a:ea typeface="Calibri"/>
                          <a:cs typeface="Times New Roman"/>
                        </a:rPr>
                        <a:t> uses</a:t>
                      </a:r>
                      <a:endParaRPr lang="en-US" sz="1200" dirty="0">
                        <a:effectLst/>
                        <a:latin typeface="Calibri"/>
                        <a:ea typeface="Calibri"/>
                        <a:cs typeface="Times New Roman"/>
                      </a:endParaRPr>
                    </a:p>
                  </a:txBody>
                  <a:tcPr marL="43601" marR="43601" marT="0" marB="0"/>
                </a:tc>
                <a:tc>
                  <a:txBody>
                    <a:bodyPr/>
                    <a:lstStyle/>
                    <a:p>
                      <a:pPr marL="0" marR="0">
                        <a:lnSpc>
                          <a:spcPct val="115000"/>
                        </a:lnSpc>
                        <a:spcBef>
                          <a:spcPts val="0"/>
                        </a:spcBef>
                        <a:spcAft>
                          <a:spcPts val="0"/>
                        </a:spcAft>
                      </a:pPr>
                      <a:r>
                        <a:rPr lang="en-US" sz="1200" dirty="0" err="1" smtClean="0">
                          <a:effectLst/>
                          <a:latin typeface="Calibri"/>
                          <a:ea typeface="Calibri"/>
                          <a:cs typeface="Times New Roman"/>
                        </a:rPr>
                        <a:t>She/He</a:t>
                      </a:r>
                      <a:r>
                        <a:rPr lang="en-US" sz="1200" dirty="0" smtClean="0">
                          <a:effectLst/>
                          <a:latin typeface="Calibri"/>
                          <a:ea typeface="Calibri"/>
                          <a:cs typeface="Times New Roman"/>
                        </a:rPr>
                        <a:t> has a problem with /</a:t>
                      </a:r>
                      <a:r>
                        <a:rPr lang="en-US" sz="1200" dirty="0" err="1" smtClean="0">
                          <a:effectLst/>
                          <a:latin typeface="Calibri"/>
                          <a:ea typeface="Calibri"/>
                          <a:cs typeface="Times New Roman"/>
                        </a:rPr>
                        <a:t>She/He</a:t>
                      </a:r>
                      <a:r>
                        <a:rPr lang="en-US" sz="1200" baseline="0" dirty="0" smtClean="0">
                          <a:effectLst/>
                          <a:latin typeface="Calibri"/>
                          <a:ea typeface="Calibri"/>
                          <a:cs typeface="Times New Roman"/>
                        </a:rPr>
                        <a:t> has special needs</a:t>
                      </a:r>
                      <a:endParaRPr lang="en-US" sz="1200" dirty="0">
                        <a:effectLst/>
                        <a:latin typeface="Calibri"/>
                        <a:ea typeface="Calibri"/>
                        <a:cs typeface="Times New Roman"/>
                      </a:endParaRPr>
                    </a:p>
                  </a:txBody>
                  <a:tcPr marL="43601" marR="43601" marT="0" marB="0"/>
                </a:tc>
              </a:tr>
            </a:tbl>
          </a:graphicData>
        </a:graphic>
      </p:graphicFrame>
    </p:spTree>
    <p:extLst>
      <p:ext uri="{BB962C8B-B14F-4D97-AF65-F5344CB8AC3E}">
        <p14:creationId xmlns:p14="http://schemas.microsoft.com/office/powerpoint/2010/main" val="287741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Job Development is a Process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3200" dirty="0"/>
              <a:t>The Six P’s of Job </a:t>
            </a:r>
            <a:r>
              <a:rPr lang="en-US" sz="3200" dirty="0" smtClean="0"/>
              <a:t>Development</a:t>
            </a:r>
          </a:p>
          <a:p>
            <a:r>
              <a:rPr lang="en-US" sz="3200" dirty="0" smtClean="0"/>
              <a:t>Positioning</a:t>
            </a:r>
          </a:p>
          <a:p>
            <a:r>
              <a:rPr lang="en-US" sz="3200" dirty="0" smtClean="0"/>
              <a:t>Prospecting</a:t>
            </a:r>
          </a:p>
          <a:p>
            <a:r>
              <a:rPr lang="en-US" sz="3200" dirty="0" smtClean="0"/>
              <a:t>Preparation</a:t>
            </a:r>
          </a:p>
          <a:p>
            <a:r>
              <a:rPr lang="en-US" sz="3200" dirty="0" smtClean="0"/>
              <a:t>Presentation</a:t>
            </a:r>
          </a:p>
          <a:p>
            <a:r>
              <a:rPr lang="en-US" sz="3200" dirty="0" smtClean="0"/>
              <a:t>Proposal</a:t>
            </a:r>
          </a:p>
          <a:p>
            <a:r>
              <a:rPr lang="en-US" sz="3200" dirty="0" smtClean="0"/>
              <a:t>Power Close</a:t>
            </a:r>
            <a:endParaRPr lang="en-US" sz="3200" dirty="0"/>
          </a:p>
        </p:txBody>
      </p:sp>
      <p:pic>
        <p:nvPicPr>
          <p:cNvPr id="8194" name="Picture 2" descr="C:\Users\lstazi\AppData\Local\Microsoft\Windows\Temporary Internet Files\Content.Outlook\O81BLG1K\6 steps to employer negoti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565991"/>
            <a:ext cx="4974166"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74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Before the First Meeting</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95840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Group Exercise:</a:t>
            </a:r>
            <a:r>
              <a:rPr lang="en-US" dirty="0"/>
              <a:t> </a:t>
            </a:r>
            <a:r>
              <a:rPr lang="en-US" dirty="0" smtClean="0"/>
              <a:t>Developing Your Intro? </a:t>
            </a:r>
            <a:endParaRPr lang="en-US" dirty="0"/>
          </a:p>
        </p:txBody>
      </p:sp>
      <p:sp>
        <p:nvSpPr>
          <p:cNvPr id="3" name="Content Placeholder 2"/>
          <p:cNvSpPr>
            <a:spLocks noGrp="1"/>
          </p:cNvSpPr>
          <p:nvPr>
            <p:ph idx="1"/>
          </p:nvPr>
        </p:nvSpPr>
        <p:spPr/>
        <p:txBody>
          <a:bodyPr/>
          <a:lstStyle/>
          <a:p>
            <a:r>
              <a:rPr lang="en-US" dirty="0" smtClean="0"/>
              <a:t>Who are your customers?</a:t>
            </a:r>
          </a:p>
          <a:p>
            <a:r>
              <a:rPr lang="en-US" dirty="0" smtClean="0"/>
              <a:t>What are the problems you are trying to solve?</a:t>
            </a:r>
          </a:p>
          <a:p>
            <a:r>
              <a:rPr lang="en-US" dirty="0" smtClean="0"/>
              <a:t>What are the services you offer?</a:t>
            </a:r>
          </a:p>
          <a:p>
            <a:r>
              <a:rPr lang="en-US" dirty="0" smtClean="0"/>
              <a:t>What are the benefits?</a:t>
            </a:r>
          </a:p>
          <a:p>
            <a:r>
              <a:rPr lang="en-US" dirty="0" smtClean="0"/>
              <a:t>What sets you apart?</a:t>
            </a:r>
          </a:p>
          <a:p>
            <a:r>
              <a:rPr lang="en-US" dirty="0" smtClean="0"/>
              <a:t>What is the alternative?</a:t>
            </a:r>
          </a:p>
          <a:p>
            <a:endParaRPr lang="en-US" dirty="0"/>
          </a:p>
        </p:txBody>
      </p:sp>
      <p:grpSp>
        <p:nvGrpSpPr>
          <p:cNvPr id="4" name="Group 3"/>
          <p:cNvGrpSpPr/>
          <p:nvPr/>
        </p:nvGrpSpPr>
        <p:grpSpPr>
          <a:xfrm>
            <a:off x="4463406" y="2306628"/>
            <a:ext cx="4442455" cy="4144595"/>
            <a:chOff x="1905000" y="1692046"/>
            <a:chExt cx="5105400" cy="4937353"/>
          </a:xfrm>
        </p:grpSpPr>
        <p:grpSp>
          <p:nvGrpSpPr>
            <p:cNvPr id="5" name="Group 2"/>
            <p:cNvGrpSpPr>
              <a:grpSpLocks/>
            </p:cNvGrpSpPr>
            <p:nvPr/>
          </p:nvGrpSpPr>
          <p:grpSpPr bwMode="auto">
            <a:xfrm>
              <a:off x="1905000" y="1692046"/>
              <a:ext cx="5105400" cy="4937353"/>
              <a:chOff x="1824" y="642"/>
              <a:chExt cx="2834" cy="2840"/>
            </a:xfrm>
          </p:grpSpPr>
          <p:sp>
            <p:nvSpPr>
              <p:cNvPr id="10" name="Puzzle3"/>
              <p:cNvSpPr>
                <a:spLocks noEditPoints="1" noChangeArrowheads="1"/>
              </p:cNvSpPr>
              <p:nvPr/>
            </p:nvSpPr>
            <p:spPr bwMode="auto">
              <a:xfrm>
                <a:off x="3193" y="642"/>
                <a:ext cx="1114" cy="1514"/>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Puzzle2"/>
              <p:cNvSpPr>
                <a:spLocks noEditPoints="1" noChangeArrowheads="1"/>
              </p:cNvSpPr>
              <p:nvPr/>
            </p:nvSpPr>
            <p:spPr bwMode="auto">
              <a:xfrm>
                <a:off x="2880" y="1736"/>
                <a:ext cx="1778" cy="1379"/>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Puzzle4"/>
              <p:cNvSpPr>
                <a:spLocks noEditPoints="1" noChangeArrowheads="1"/>
              </p:cNvSpPr>
              <p:nvPr/>
            </p:nvSpPr>
            <p:spPr bwMode="auto">
              <a:xfrm>
                <a:off x="2192" y="1719"/>
                <a:ext cx="1072" cy="1763"/>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Puzzle1"/>
              <p:cNvSpPr>
                <a:spLocks noEditPoints="1" noChangeArrowheads="1"/>
              </p:cNvSpPr>
              <p:nvPr/>
            </p:nvSpPr>
            <p:spPr bwMode="auto">
              <a:xfrm>
                <a:off x="1824" y="1098"/>
                <a:ext cx="1800" cy="105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endParaRPr lang="en-US" b="1" dirty="0" smtClean="0"/>
              </a:p>
              <a:p>
                <a:pPr algn="ctr"/>
                <a:endParaRPr lang="en-US" b="1" dirty="0"/>
              </a:p>
              <a:p>
                <a:pPr algn="ctr"/>
                <a:endParaRPr lang="en-US" b="1" dirty="0" smtClean="0"/>
              </a:p>
              <a:p>
                <a:pPr algn="ctr"/>
                <a:endParaRPr lang="en-US" b="1" dirty="0"/>
              </a:p>
              <a:p>
                <a:pPr algn="ctr"/>
                <a:endParaRPr lang="en-US" b="1" dirty="0" smtClean="0"/>
              </a:p>
              <a:p>
                <a:pPr algn="ctr"/>
                <a:endParaRPr lang="en-US" b="1" dirty="0"/>
              </a:p>
              <a:p>
                <a:pPr algn="ctr"/>
                <a:endParaRPr lang="en-US" b="1" dirty="0" smtClean="0"/>
              </a:p>
              <a:p>
                <a:pPr algn="ctr"/>
                <a:endParaRPr lang="en-US" b="1" dirty="0"/>
              </a:p>
              <a:p>
                <a:pPr algn="ctr"/>
                <a:endParaRPr lang="en-US" b="1" dirty="0" smtClean="0"/>
              </a:p>
              <a:p>
                <a:pPr algn="ctr"/>
                <a:endParaRPr lang="en-US" b="1" dirty="0"/>
              </a:p>
              <a:p>
                <a:pPr algn="ctr"/>
                <a:endParaRPr lang="en-US" b="1" dirty="0"/>
              </a:p>
            </p:txBody>
          </p:sp>
        </p:grpSp>
        <p:sp>
          <p:nvSpPr>
            <p:cNvPr id="6" name="TextBox 5"/>
            <p:cNvSpPr txBox="1"/>
            <p:nvPr/>
          </p:nvSpPr>
          <p:spPr>
            <a:xfrm>
              <a:off x="2696611" y="3160126"/>
              <a:ext cx="1673856" cy="369332"/>
            </a:xfrm>
            <a:prstGeom prst="rect">
              <a:avLst/>
            </a:prstGeom>
            <a:noFill/>
          </p:spPr>
          <p:txBody>
            <a:bodyPr wrap="none" rtlCol="0">
              <a:spAutoFit/>
            </a:bodyPr>
            <a:lstStyle/>
            <a:p>
              <a:pPr algn="ctr"/>
              <a:r>
                <a:rPr lang="en-US" b="1" dirty="0" smtClean="0"/>
                <a:t>Community Job</a:t>
              </a:r>
              <a:endParaRPr lang="en-US" b="1" dirty="0"/>
            </a:p>
          </p:txBody>
        </p:sp>
        <p:sp>
          <p:nvSpPr>
            <p:cNvPr id="7" name="TextBox 6"/>
            <p:cNvSpPr txBox="1"/>
            <p:nvPr/>
          </p:nvSpPr>
          <p:spPr>
            <a:xfrm>
              <a:off x="2884963" y="4308496"/>
              <a:ext cx="1349536" cy="646331"/>
            </a:xfrm>
            <a:prstGeom prst="rect">
              <a:avLst/>
            </a:prstGeom>
            <a:noFill/>
          </p:spPr>
          <p:txBody>
            <a:bodyPr wrap="none" rtlCol="0">
              <a:spAutoFit/>
            </a:bodyPr>
            <a:lstStyle/>
            <a:p>
              <a:pPr algn="ctr"/>
              <a:r>
                <a:rPr lang="en-US" b="1" dirty="0" smtClean="0"/>
                <a:t>Competitive</a:t>
              </a:r>
              <a:br>
                <a:rPr lang="en-US" b="1" dirty="0" smtClean="0"/>
              </a:br>
              <a:r>
                <a:rPr lang="en-US" b="1" dirty="0" smtClean="0"/>
                <a:t>Wages</a:t>
              </a:r>
              <a:endParaRPr lang="en-US" b="1" dirty="0"/>
            </a:p>
          </p:txBody>
        </p:sp>
        <p:sp>
          <p:nvSpPr>
            <p:cNvPr id="8" name="TextBox 7"/>
            <p:cNvSpPr txBox="1"/>
            <p:nvPr/>
          </p:nvSpPr>
          <p:spPr>
            <a:xfrm>
              <a:off x="4822279" y="2477869"/>
              <a:ext cx="1173205" cy="646331"/>
            </a:xfrm>
            <a:prstGeom prst="rect">
              <a:avLst/>
            </a:prstGeom>
            <a:noFill/>
          </p:spPr>
          <p:txBody>
            <a:bodyPr wrap="none" rtlCol="0">
              <a:spAutoFit/>
            </a:bodyPr>
            <a:lstStyle/>
            <a:p>
              <a:pPr algn="ctr"/>
              <a:r>
                <a:rPr lang="en-US" b="1" dirty="0" smtClean="0"/>
                <a:t>Integrated</a:t>
              </a:r>
              <a:br>
                <a:rPr lang="en-US" b="1" dirty="0" smtClean="0"/>
              </a:br>
              <a:r>
                <a:rPr lang="en-US" b="1" dirty="0" smtClean="0"/>
                <a:t>Setting</a:t>
              </a:r>
              <a:endParaRPr lang="en-US" b="1" dirty="0"/>
            </a:p>
          </p:txBody>
        </p:sp>
        <p:sp>
          <p:nvSpPr>
            <p:cNvPr id="9" name="TextBox 8"/>
            <p:cNvSpPr txBox="1"/>
            <p:nvPr/>
          </p:nvSpPr>
          <p:spPr>
            <a:xfrm>
              <a:off x="4697822" y="4306669"/>
              <a:ext cx="1422120" cy="646331"/>
            </a:xfrm>
            <a:prstGeom prst="rect">
              <a:avLst/>
            </a:prstGeom>
            <a:noFill/>
          </p:spPr>
          <p:txBody>
            <a:bodyPr wrap="none" rtlCol="0">
              <a:spAutoFit/>
            </a:bodyPr>
            <a:lstStyle/>
            <a:p>
              <a:pPr algn="ctr"/>
              <a:r>
                <a:rPr lang="en-US" b="1" dirty="0" smtClean="0"/>
                <a:t>Follow Along</a:t>
              </a:r>
              <a:br>
                <a:rPr lang="en-US" b="1" dirty="0" smtClean="0"/>
              </a:br>
              <a:r>
                <a:rPr lang="en-US" b="1" dirty="0" smtClean="0"/>
                <a:t>Services</a:t>
              </a:r>
              <a:endParaRPr lang="en-US" b="1" dirty="0"/>
            </a:p>
          </p:txBody>
        </p:sp>
      </p:grpSp>
    </p:spTree>
    <p:extLst>
      <p:ext uri="{BB962C8B-B14F-4D97-AF65-F5344CB8AC3E}">
        <p14:creationId xmlns:p14="http://schemas.microsoft.com/office/powerpoint/2010/main" val="6365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Job Development?</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59305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Who are your customers?</a:t>
            </a:r>
            <a:endParaRPr lang="en-US" dirty="0"/>
          </a:p>
        </p:txBody>
      </p:sp>
      <p:sp>
        <p:nvSpPr>
          <p:cNvPr id="3" name="Content Placeholder 2"/>
          <p:cNvSpPr>
            <a:spLocks noGrp="1"/>
          </p:cNvSpPr>
          <p:nvPr>
            <p:ph idx="1"/>
          </p:nvPr>
        </p:nvSpPr>
        <p:spPr/>
        <p:txBody>
          <a:bodyPr/>
          <a:lstStyle/>
          <a:p>
            <a:r>
              <a:rPr lang="en-US" dirty="0" smtClean="0"/>
              <a:t>Persons with disabilities</a:t>
            </a:r>
          </a:p>
          <a:p>
            <a:r>
              <a:rPr lang="en-US" dirty="0" smtClean="0"/>
              <a:t>State and Federal Agencies</a:t>
            </a:r>
          </a:p>
          <a:p>
            <a:r>
              <a:rPr lang="en-US" dirty="0" smtClean="0"/>
              <a:t>Local employers</a:t>
            </a:r>
          </a:p>
          <a:p>
            <a:r>
              <a:rPr lang="en-US" dirty="0" smtClean="0"/>
              <a:t>Area businesses</a:t>
            </a:r>
          </a:p>
          <a:p>
            <a:r>
              <a:rPr lang="en-US" dirty="0" smtClean="0"/>
              <a:t>Industry leaders</a:t>
            </a:r>
          </a:p>
          <a:p>
            <a:endParaRPr lang="en-US" dirty="0"/>
          </a:p>
        </p:txBody>
      </p:sp>
    </p:spTree>
    <p:extLst>
      <p:ext uri="{BB962C8B-B14F-4D97-AF65-F5344CB8AC3E}">
        <p14:creationId xmlns:p14="http://schemas.microsoft.com/office/powerpoint/2010/main" val="366265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problems are you are trying to solve?</a:t>
            </a:r>
            <a:endParaRPr lang="en-US" dirty="0"/>
          </a:p>
        </p:txBody>
      </p:sp>
      <p:sp>
        <p:nvSpPr>
          <p:cNvPr id="3" name="Content Placeholder 2"/>
          <p:cNvSpPr>
            <a:spLocks noGrp="1"/>
          </p:cNvSpPr>
          <p:nvPr>
            <p:ph idx="1"/>
          </p:nvPr>
        </p:nvSpPr>
        <p:spPr>
          <a:xfrm>
            <a:off x="381000" y="1981200"/>
            <a:ext cx="8229600" cy="4144963"/>
          </a:xfrm>
        </p:spPr>
        <p:txBody>
          <a:bodyPr>
            <a:normAutofit/>
          </a:bodyPr>
          <a:lstStyle/>
          <a:p>
            <a:r>
              <a:rPr lang="en-US" dirty="0" smtClean="0"/>
              <a:t>Find and maintain competitive employment</a:t>
            </a:r>
          </a:p>
          <a:p>
            <a:r>
              <a:rPr lang="en-US" dirty="0" smtClean="0"/>
              <a:t>Learn about local businesses</a:t>
            </a:r>
          </a:p>
          <a:p>
            <a:r>
              <a:rPr lang="en-US" dirty="0" smtClean="0"/>
              <a:t>Determine hiring trends</a:t>
            </a:r>
          </a:p>
          <a:p>
            <a:r>
              <a:rPr lang="en-US" dirty="0" smtClean="0"/>
              <a:t>Find qualified candidates for hiring</a:t>
            </a:r>
          </a:p>
          <a:p>
            <a:r>
              <a:rPr lang="en-US" dirty="0" smtClean="0"/>
              <a:t>Find long term loyal employees</a:t>
            </a:r>
          </a:p>
          <a:p>
            <a:r>
              <a:rPr lang="en-US" dirty="0" smtClean="0"/>
              <a:t>Improve/shorten </a:t>
            </a:r>
            <a:r>
              <a:rPr lang="en-US" dirty="0"/>
              <a:t>hiring process</a:t>
            </a:r>
          </a:p>
          <a:p>
            <a:r>
              <a:rPr lang="en-US" dirty="0" smtClean="0"/>
              <a:t>Decrease number of job </a:t>
            </a:r>
            <a:r>
              <a:rPr lang="en-US" dirty="0"/>
              <a:t>applications and </a:t>
            </a:r>
            <a:r>
              <a:rPr lang="en-US" dirty="0" smtClean="0"/>
              <a:t>resumes to review/interview</a:t>
            </a:r>
            <a:endParaRPr lang="en-US" dirty="0"/>
          </a:p>
          <a:p>
            <a:r>
              <a:rPr lang="en-US" dirty="0" smtClean="0"/>
              <a:t>Decrease high </a:t>
            </a:r>
            <a:r>
              <a:rPr lang="en-US" dirty="0"/>
              <a:t>job </a:t>
            </a:r>
            <a:r>
              <a:rPr lang="en-US" dirty="0" smtClean="0"/>
              <a:t>turnover rate</a:t>
            </a:r>
            <a:endParaRPr lang="en-US" dirty="0"/>
          </a:p>
          <a:p>
            <a:endParaRPr lang="en-US" dirty="0" smtClean="0"/>
          </a:p>
          <a:p>
            <a:endParaRPr lang="en-US" dirty="0"/>
          </a:p>
        </p:txBody>
      </p:sp>
    </p:spTree>
    <p:extLst>
      <p:ext uri="{BB962C8B-B14F-4D97-AF65-F5344CB8AC3E}">
        <p14:creationId xmlns:p14="http://schemas.microsoft.com/office/powerpoint/2010/main" val="103006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are your services?</a:t>
            </a:r>
            <a:endParaRPr lang="en-US" dirty="0"/>
          </a:p>
        </p:txBody>
      </p:sp>
      <p:sp>
        <p:nvSpPr>
          <p:cNvPr id="3" name="Content Placeholder 2"/>
          <p:cNvSpPr>
            <a:spLocks noGrp="1"/>
          </p:cNvSpPr>
          <p:nvPr>
            <p:ph idx="1"/>
          </p:nvPr>
        </p:nvSpPr>
        <p:spPr/>
        <p:txBody>
          <a:bodyPr>
            <a:normAutofit/>
          </a:bodyPr>
          <a:lstStyle/>
          <a:p>
            <a:r>
              <a:rPr lang="en-US" dirty="0" smtClean="0"/>
              <a:t>Provide qualified candidates to employers</a:t>
            </a:r>
          </a:p>
          <a:p>
            <a:r>
              <a:rPr lang="en-US" dirty="0" smtClean="0"/>
              <a:t>Supply workplaces with job applicants </a:t>
            </a:r>
          </a:p>
          <a:p>
            <a:r>
              <a:rPr lang="en-US" dirty="0" smtClean="0"/>
              <a:t>Individualized job matching</a:t>
            </a:r>
          </a:p>
          <a:p>
            <a:r>
              <a:rPr lang="en-US" dirty="0" smtClean="0"/>
              <a:t>Applicant screening</a:t>
            </a:r>
          </a:p>
          <a:p>
            <a:r>
              <a:rPr lang="en-US" dirty="0" smtClean="0"/>
              <a:t>Match candidates with jobs</a:t>
            </a:r>
          </a:p>
          <a:p>
            <a:r>
              <a:rPr lang="en-US" dirty="0" smtClean="0"/>
              <a:t>On-site job training</a:t>
            </a:r>
          </a:p>
          <a:p>
            <a:r>
              <a:rPr lang="en-US" dirty="0" smtClean="0"/>
              <a:t>On-going support for length of employment</a:t>
            </a:r>
          </a:p>
          <a:p>
            <a:endParaRPr lang="en-US" dirty="0"/>
          </a:p>
          <a:p>
            <a:endParaRPr lang="en-US" dirty="0"/>
          </a:p>
        </p:txBody>
      </p:sp>
    </p:spTree>
    <p:extLst>
      <p:ext uri="{BB962C8B-B14F-4D97-AF65-F5344CB8AC3E}">
        <p14:creationId xmlns:p14="http://schemas.microsoft.com/office/powerpoint/2010/main" val="196216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the </a:t>
            </a:r>
            <a:r>
              <a:rPr lang="en-US" dirty="0" smtClean="0"/>
              <a:t>benefits of SE?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More diverse workforce</a:t>
            </a:r>
          </a:p>
          <a:p>
            <a:r>
              <a:rPr lang="en-US" dirty="0" smtClean="0"/>
              <a:t>Pre-screened job applicants </a:t>
            </a:r>
          </a:p>
          <a:p>
            <a:r>
              <a:rPr lang="en-US" dirty="0" smtClean="0"/>
              <a:t>Reduced hiring time and costs</a:t>
            </a:r>
          </a:p>
          <a:p>
            <a:r>
              <a:rPr lang="en-US" dirty="0" smtClean="0"/>
              <a:t>Lower job turnover</a:t>
            </a:r>
          </a:p>
          <a:p>
            <a:r>
              <a:rPr lang="en-US" dirty="0" smtClean="0"/>
              <a:t>Increased employment outcomes</a:t>
            </a:r>
            <a:endParaRPr lang="en-US" dirty="0"/>
          </a:p>
          <a:p>
            <a:r>
              <a:rPr lang="en-US" dirty="0" smtClean="0"/>
              <a:t>Efficient </a:t>
            </a:r>
            <a:r>
              <a:rPr lang="en-US" dirty="0"/>
              <a:t>training </a:t>
            </a:r>
            <a:r>
              <a:rPr lang="en-US" dirty="0" smtClean="0"/>
              <a:t>assistance</a:t>
            </a:r>
            <a:endParaRPr lang="en-US" dirty="0"/>
          </a:p>
          <a:p>
            <a:r>
              <a:rPr lang="en-US" dirty="0" smtClean="0"/>
              <a:t>Improved workplace</a:t>
            </a:r>
            <a:endParaRPr lang="en-US" dirty="0"/>
          </a:p>
          <a:p>
            <a:r>
              <a:rPr lang="en-US" dirty="0" smtClean="0"/>
              <a:t>Diversified </a:t>
            </a:r>
            <a:r>
              <a:rPr lang="en-US" dirty="0"/>
              <a:t>workplace</a:t>
            </a:r>
          </a:p>
          <a:p>
            <a:r>
              <a:rPr lang="en-US" dirty="0" smtClean="0"/>
              <a:t>Increased customer satisfaction</a:t>
            </a:r>
          </a:p>
          <a:p>
            <a:r>
              <a:rPr lang="en-US" dirty="0" smtClean="0"/>
              <a:t>(Work </a:t>
            </a:r>
            <a:r>
              <a:rPr lang="en-US" dirty="0"/>
              <a:t>opportunity tax </a:t>
            </a:r>
            <a:r>
              <a:rPr lang="en-US" dirty="0" smtClean="0"/>
              <a:t>credit)</a:t>
            </a:r>
            <a:endParaRPr lang="en-US" dirty="0"/>
          </a:p>
          <a:p>
            <a:endParaRPr lang="en-US" dirty="0"/>
          </a:p>
          <a:p>
            <a:endParaRPr lang="en-US" dirty="0"/>
          </a:p>
        </p:txBody>
      </p:sp>
    </p:spTree>
    <p:extLst>
      <p:ext uri="{BB962C8B-B14F-4D97-AF65-F5344CB8AC3E}">
        <p14:creationId xmlns:p14="http://schemas.microsoft.com/office/powerpoint/2010/main" val="296188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t>
            </a:r>
            <a:r>
              <a:rPr lang="en-US" dirty="0" smtClean="0"/>
              <a:t>is your unique advantage?</a:t>
            </a:r>
            <a:endParaRPr lang="en-US" dirty="0"/>
          </a:p>
        </p:txBody>
      </p:sp>
      <p:sp>
        <p:nvSpPr>
          <p:cNvPr id="3" name="Content Placeholder 2"/>
          <p:cNvSpPr>
            <a:spLocks noGrp="1"/>
          </p:cNvSpPr>
          <p:nvPr>
            <p:ph idx="1"/>
          </p:nvPr>
        </p:nvSpPr>
        <p:spPr/>
        <p:txBody>
          <a:bodyPr>
            <a:normAutofit/>
          </a:bodyPr>
          <a:lstStyle/>
          <a:p>
            <a:r>
              <a:rPr lang="en-US" dirty="0" smtClean="0"/>
              <a:t>Reduce the time and cost of hiring process</a:t>
            </a:r>
          </a:p>
          <a:p>
            <a:r>
              <a:rPr lang="en-US" dirty="0" smtClean="0"/>
              <a:t>Pre-screen job candidates</a:t>
            </a:r>
          </a:p>
          <a:p>
            <a:r>
              <a:rPr lang="en-US" dirty="0" smtClean="0"/>
              <a:t>Provide superior customer service </a:t>
            </a:r>
          </a:p>
          <a:p>
            <a:r>
              <a:rPr lang="en-US" dirty="0" smtClean="0"/>
              <a:t>Use person-centered planning</a:t>
            </a:r>
          </a:p>
          <a:p>
            <a:r>
              <a:rPr lang="en-US" dirty="0" smtClean="0"/>
              <a:t>Train until job skills are learned</a:t>
            </a:r>
          </a:p>
          <a:p>
            <a:r>
              <a:rPr lang="en-US" dirty="0" smtClean="0"/>
              <a:t>Provide long-term follow-along support</a:t>
            </a:r>
          </a:p>
          <a:p>
            <a:r>
              <a:rPr lang="en-US" dirty="0" smtClean="0"/>
              <a:t>Continue support for lifetime of employment</a:t>
            </a:r>
          </a:p>
          <a:p>
            <a:r>
              <a:rPr lang="en-US" dirty="0" smtClean="0"/>
              <a:t>Provide on-the-job training using a job coach</a:t>
            </a:r>
          </a:p>
          <a:p>
            <a:endParaRPr lang="en-US" dirty="0"/>
          </a:p>
        </p:txBody>
      </p:sp>
    </p:spTree>
    <p:extLst>
      <p:ext uri="{BB962C8B-B14F-4D97-AF65-F5344CB8AC3E}">
        <p14:creationId xmlns:p14="http://schemas.microsoft.com/office/powerpoint/2010/main" val="33730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 Introductions</a:t>
            </a:r>
            <a:endParaRPr lang="en-US" dirty="0"/>
          </a:p>
        </p:txBody>
      </p:sp>
      <p:sp>
        <p:nvSpPr>
          <p:cNvPr id="3" name="Content Placeholder 2"/>
          <p:cNvSpPr>
            <a:spLocks noGrp="1"/>
          </p:cNvSpPr>
          <p:nvPr>
            <p:ph idx="1"/>
          </p:nvPr>
        </p:nvSpPr>
        <p:spPr/>
        <p:txBody>
          <a:bodyPr/>
          <a:lstStyle/>
          <a:p>
            <a:pPr marL="0" indent="0">
              <a:buNone/>
            </a:pPr>
            <a:r>
              <a:rPr lang="en-US" dirty="0" smtClean="0"/>
              <a:t>“Hello, my name is [Your Name]</a:t>
            </a:r>
          </a:p>
          <a:p>
            <a:pPr marL="0" indent="0">
              <a:buNone/>
            </a:pPr>
            <a:r>
              <a:rPr lang="en-US" dirty="0"/>
              <a:t>a</a:t>
            </a:r>
            <a:r>
              <a:rPr lang="en-US" dirty="0" smtClean="0"/>
              <a:t>nd I work at [Agency Name].</a:t>
            </a:r>
          </a:p>
          <a:p>
            <a:pPr marL="0" indent="0">
              <a:buNone/>
            </a:pPr>
            <a:r>
              <a:rPr lang="en-US" dirty="0" smtClean="0"/>
              <a:t>We work with [Customers] </a:t>
            </a:r>
          </a:p>
          <a:p>
            <a:pPr marL="0" indent="0">
              <a:buNone/>
            </a:pPr>
            <a:r>
              <a:rPr lang="en-US" dirty="0" smtClean="0"/>
              <a:t>who are trying to [Problem to solve].</a:t>
            </a:r>
          </a:p>
          <a:p>
            <a:pPr marL="0" indent="0">
              <a:buNone/>
            </a:pPr>
            <a:r>
              <a:rPr lang="en-US" dirty="0" smtClean="0"/>
              <a:t>We provide [Service]</a:t>
            </a:r>
          </a:p>
          <a:p>
            <a:pPr marL="0" indent="0">
              <a:buNone/>
            </a:pPr>
            <a:r>
              <a:rPr lang="en-US" dirty="0"/>
              <a:t>t</a:t>
            </a:r>
            <a:r>
              <a:rPr lang="en-US" dirty="0" smtClean="0"/>
              <a:t>hat enables [Customer] to [Benefit] and [Benefit].</a:t>
            </a:r>
          </a:p>
          <a:p>
            <a:pPr marL="0" indent="0">
              <a:buNone/>
            </a:pPr>
            <a:r>
              <a:rPr lang="en-US" dirty="0" smtClean="0"/>
              <a:t>What sets us apart is [Unique Advantage].”</a:t>
            </a:r>
          </a:p>
        </p:txBody>
      </p:sp>
      <p:pic>
        <p:nvPicPr>
          <p:cNvPr id="4099" name="Picture 3" descr="C:\Users\lstazi\AppData\Local\Microsoft\Windows\Temporary Internet Files\Content.IE5\POH01RGK\MC90019758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990600"/>
            <a:ext cx="4519188" cy="2767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2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135" y="762000"/>
            <a:ext cx="8229600" cy="914400"/>
          </a:xfrm>
        </p:spPr>
        <p:txBody>
          <a:bodyPr>
            <a:normAutofit/>
          </a:bodyPr>
          <a:lstStyle/>
          <a:p>
            <a:r>
              <a:rPr lang="en-US" dirty="0" smtClean="0"/>
              <a:t>Exercise: Introduction</a:t>
            </a:r>
            <a:endParaRPr lang="en-US" dirty="0"/>
          </a:p>
        </p:txBody>
      </p:sp>
      <p:sp>
        <p:nvSpPr>
          <p:cNvPr id="3" name="Content Placeholder 2"/>
          <p:cNvSpPr>
            <a:spLocks noGrp="1"/>
          </p:cNvSpPr>
          <p:nvPr>
            <p:ph idx="1"/>
          </p:nvPr>
        </p:nvSpPr>
        <p:spPr>
          <a:xfrm>
            <a:off x="304800" y="1828800"/>
            <a:ext cx="4572000" cy="2057400"/>
          </a:xfrm>
        </p:spPr>
        <p:txBody>
          <a:bodyPr/>
          <a:lstStyle/>
          <a:p>
            <a:pPr marL="0" indent="0">
              <a:buNone/>
            </a:pPr>
            <a:r>
              <a:rPr lang="en-US" dirty="0" smtClean="0"/>
              <a:t>Given the above group exercises, spend 5 minutes to come up with your introduction to use with employers in 3-4 sentences, 50-150 words. Print on provided note cards.</a:t>
            </a: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60188" y="1447800"/>
            <a:ext cx="4183811" cy="3657600"/>
          </a:xfrm>
          <a:prstGeom prst="rect">
            <a:avLst/>
          </a:prstGeom>
        </p:spPr>
      </p:pic>
      <p:pic>
        <p:nvPicPr>
          <p:cNvPr id="1026" name="Picture 2" descr="C:\Users\lstazi\AppData\Local\Microsoft\Windows\Temporary Internet Files\Content.IE5\VCFD10LM\MC90023819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7366" y="4897428"/>
            <a:ext cx="1588883" cy="72276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228600" y="3304458"/>
            <a:ext cx="4572000" cy="3096341"/>
          </a:xfrm>
          <a:prstGeom prst="rect">
            <a:avLst/>
          </a:prstGeom>
        </p:spPr>
        <p:txBody>
          <a:bodyPr vert="horz" lIns="0" tIns="45720" rIns="0" bIns="45720" rtlCol="0">
            <a:normAutofit/>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buNone/>
            </a:pPr>
            <a:r>
              <a:rPr lang="en-US" b="1" dirty="0" smtClean="0"/>
              <a:t>EXAMPLE:</a:t>
            </a:r>
            <a:r>
              <a:rPr lang="en-US" dirty="0" smtClean="0"/>
              <a:t/>
            </a:r>
            <a:br>
              <a:rPr lang="en-US" dirty="0" smtClean="0"/>
            </a:br>
            <a:r>
              <a:rPr lang="en-US" i="1" dirty="0" smtClean="0"/>
              <a:t>“My name is Alice and I’m an employment specialist at ABC Center. We work with people with disabilities to help them find employment. Part of my job is to find out about local hiring trends. Could I take a few minutes of your time to ask you about your business.”</a:t>
            </a:r>
          </a:p>
        </p:txBody>
      </p:sp>
    </p:spTree>
    <p:extLst>
      <p:ext uri="{BB962C8B-B14F-4D97-AF65-F5344CB8AC3E}">
        <p14:creationId xmlns:p14="http://schemas.microsoft.com/office/powerpoint/2010/main" val="313925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Tools</a:t>
            </a:r>
            <a:endParaRPr lang="en-US" dirty="0"/>
          </a:p>
        </p:txBody>
      </p:sp>
      <p:sp>
        <p:nvSpPr>
          <p:cNvPr id="3" name="Content Placeholder 2"/>
          <p:cNvSpPr>
            <a:spLocks noGrp="1"/>
          </p:cNvSpPr>
          <p:nvPr>
            <p:ph idx="1"/>
          </p:nvPr>
        </p:nvSpPr>
        <p:spPr/>
        <p:txBody>
          <a:bodyPr/>
          <a:lstStyle/>
          <a:p>
            <a:r>
              <a:rPr lang="en-US" dirty="0" smtClean="0"/>
              <a:t>Business Cards</a:t>
            </a:r>
          </a:p>
          <a:p>
            <a:r>
              <a:rPr lang="en-US" dirty="0" smtClean="0"/>
              <a:t>Agency Flyers</a:t>
            </a:r>
          </a:p>
          <a:p>
            <a:r>
              <a:rPr lang="en-US" dirty="0" smtClean="0"/>
              <a:t>Agency Brochures</a:t>
            </a:r>
          </a:p>
          <a:p>
            <a:r>
              <a:rPr lang="en-US" dirty="0" smtClean="0"/>
              <a:t>Agency Website</a:t>
            </a:r>
          </a:p>
          <a:p>
            <a:r>
              <a:rPr lang="en-US" dirty="0" smtClean="0"/>
              <a:t>Testimonials</a:t>
            </a:r>
          </a:p>
          <a:p>
            <a:r>
              <a:rPr lang="en-US" dirty="0" smtClean="0"/>
              <a:t>Other Employers</a:t>
            </a:r>
          </a:p>
          <a:p>
            <a:r>
              <a:rPr lang="en-US" dirty="0" smtClean="0"/>
              <a:t>Photos or videos</a:t>
            </a:r>
          </a:p>
          <a:p>
            <a:r>
              <a:rPr lang="en-US" dirty="0" smtClean="0"/>
              <a:t>Tax Credits</a:t>
            </a:r>
            <a:endParaRPr lang="en-US" dirty="0"/>
          </a:p>
        </p:txBody>
      </p:sp>
    </p:spTree>
    <p:extLst>
      <p:ext uri="{BB962C8B-B14F-4D97-AF65-F5344CB8AC3E}">
        <p14:creationId xmlns:p14="http://schemas.microsoft.com/office/powerpoint/2010/main" val="360927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Agency Flyer</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26216128"/>
              </p:ext>
            </p:extLst>
          </p:nvPr>
        </p:nvGraphicFramePr>
        <p:xfrm>
          <a:off x="2362200" y="1838997"/>
          <a:ext cx="4407852" cy="5704803"/>
        </p:xfrm>
        <a:graphic>
          <a:graphicData uri="http://schemas.openxmlformats.org/presentationml/2006/ole">
            <mc:AlternateContent xmlns:mc="http://schemas.openxmlformats.org/markup-compatibility/2006">
              <mc:Choice xmlns:v="urn:schemas-microsoft-com:vml" Requires="v">
                <p:oleObj spid="_x0000_s9230" name="Acrobat Document" r:id="rId3" imgW="5829233" imgH="7543775" progId="AcroExch.Document.7">
                  <p:embed/>
                </p:oleObj>
              </mc:Choice>
              <mc:Fallback>
                <p:oleObj name="Acrobat Document" r:id="rId3" imgW="5829233" imgH="7543775" progId="AcroExch.Document.7">
                  <p:embed/>
                  <p:pic>
                    <p:nvPicPr>
                      <p:cNvPr id="0" name=""/>
                      <p:cNvPicPr/>
                      <p:nvPr/>
                    </p:nvPicPr>
                    <p:blipFill>
                      <a:blip r:embed="rId4"/>
                      <a:stretch>
                        <a:fillRect/>
                      </a:stretch>
                    </p:blipFill>
                    <p:spPr>
                      <a:xfrm>
                        <a:off x="2362200" y="1838997"/>
                        <a:ext cx="4407852" cy="5704803"/>
                      </a:xfrm>
                      <a:prstGeom prst="rect">
                        <a:avLst/>
                      </a:prstGeom>
                    </p:spPr>
                  </p:pic>
                </p:oleObj>
              </mc:Fallback>
            </mc:AlternateContent>
          </a:graphicData>
        </a:graphic>
      </p:graphicFrame>
    </p:spTree>
    <p:extLst>
      <p:ext uri="{BB962C8B-B14F-4D97-AF65-F5344CB8AC3E}">
        <p14:creationId xmlns:p14="http://schemas.microsoft.com/office/powerpoint/2010/main" val="241588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Applications</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998205754"/>
              </p:ext>
            </p:extLst>
          </p:nvPr>
        </p:nvGraphicFramePr>
        <p:xfrm>
          <a:off x="2362200" y="1734926"/>
          <a:ext cx="4648200" cy="5726368"/>
        </p:xfrm>
        <a:graphic>
          <a:graphicData uri="http://schemas.openxmlformats.org/presentationml/2006/ole">
            <mc:AlternateContent xmlns:mc="http://schemas.openxmlformats.org/markup-compatibility/2006">
              <mc:Choice xmlns:v="urn:schemas-microsoft-com:vml" Requires="v">
                <p:oleObj spid="_x0000_s4117" name="Document" r:id="rId3" imgW="6684313" imgH="8236942" progId="Word.Document.12">
                  <p:embed/>
                </p:oleObj>
              </mc:Choice>
              <mc:Fallback>
                <p:oleObj name="Document" r:id="rId3" imgW="6684313" imgH="8236942" progId="Word.Document.12">
                  <p:embed/>
                  <p:pic>
                    <p:nvPicPr>
                      <p:cNvPr id="0" name=""/>
                      <p:cNvPicPr/>
                      <p:nvPr/>
                    </p:nvPicPr>
                    <p:blipFill>
                      <a:blip r:embed="rId4"/>
                      <a:stretch>
                        <a:fillRect/>
                      </a:stretch>
                    </p:blipFill>
                    <p:spPr>
                      <a:xfrm>
                        <a:off x="2362200" y="1734926"/>
                        <a:ext cx="4648200" cy="5726368"/>
                      </a:xfrm>
                      <a:prstGeom prst="rect">
                        <a:avLst/>
                      </a:prstGeom>
                      <a:solidFill>
                        <a:schemeClr val="bg2">
                          <a:lumMod val="90000"/>
                        </a:schemeClr>
                      </a:solidFill>
                    </p:spPr>
                  </p:pic>
                </p:oleObj>
              </mc:Fallback>
            </mc:AlternateContent>
          </a:graphicData>
        </a:graphic>
      </p:graphicFrame>
    </p:spTree>
    <p:extLst>
      <p:ext uri="{BB962C8B-B14F-4D97-AF65-F5344CB8AC3E}">
        <p14:creationId xmlns:p14="http://schemas.microsoft.com/office/powerpoint/2010/main" val="243414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Job Development?</a:t>
            </a:r>
            <a:endParaRPr lang="en-US" dirty="0"/>
          </a:p>
        </p:txBody>
      </p:sp>
      <p:sp>
        <p:nvSpPr>
          <p:cNvPr id="3" name="Content Placeholder 2"/>
          <p:cNvSpPr>
            <a:spLocks noGrp="1"/>
          </p:cNvSpPr>
          <p:nvPr>
            <p:ph idx="1"/>
          </p:nvPr>
        </p:nvSpPr>
        <p:spPr>
          <a:xfrm>
            <a:off x="546410" y="2661424"/>
            <a:ext cx="8229600" cy="4144963"/>
          </a:xfrm>
        </p:spPr>
        <p:txBody>
          <a:bodyPr>
            <a:normAutofit/>
          </a:bodyPr>
          <a:lstStyle/>
          <a:p>
            <a:pPr marL="0" indent="0" algn="ctr">
              <a:buNone/>
            </a:pPr>
            <a:r>
              <a:rPr lang="en-US" sz="4000" dirty="0" smtClean="0">
                <a:effectLst>
                  <a:reflection blurRad="6350" stA="55000" endA="300" endPos="45500" dir="5400000" sy="-100000" algn="bl" rotWithShape="0"/>
                </a:effectLst>
              </a:rPr>
              <a:t>Everything involved in finding a job for the job seeker</a:t>
            </a:r>
            <a:endParaRPr lang="en-US" sz="4000" dirty="0">
              <a:effectLst>
                <a:reflection blurRad="6350" stA="55000" endA="300" endPos="45500" dir="5400000" sy="-100000" algn="bl" rotWithShape="0"/>
              </a:effectLst>
            </a:endParaRPr>
          </a:p>
        </p:txBody>
      </p:sp>
    </p:spTree>
    <p:extLst>
      <p:ext uri="{BB962C8B-B14F-4D97-AF65-F5344CB8AC3E}">
        <p14:creationId xmlns:p14="http://schemas.microsoft.com/office/powerpoint/2010/main" val="143148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Development Planning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44262262"/>
              </p:ext>
            </p:extLst>
          </p:nvPr>
        </p:nvGraphicFramePr>
        <p:xfrm>
          <a:off x="571500" y="2438400"/>
          <a:ext cx="8000999" cy="3912696"/>
        </p:xfrm>
        <a:graphic>
          <a:graphicData uri="http://schemas.openxmlformats.org/drawingml/2006/table">
            <a:tbl>
              <a:tblPr firstRow="1" firstCol="1" bandRow="1">
                <a:tableStyleId>{5940675A-B579-460E-94D1-54222C63F5DA}</a:tableStyleId>
              </a:tblPr>
              <a:tblGrid>
                <a:gridCol w="1333500"/>
                <a:gridCol w="1209512"/>
                <a:gridCol w="1022342"/>
                <a:gridCol w="1022342"/>
                <a:gridCol w="3413303"/>
              </a:tblGrid>
              <a:tr h="330825">
                <a:tc>
                  <a:txBody>
                    <a:bodyPr/>
                    <a:lstStyle/>
                    <a:p>
                      <a:pPr marL="0" marR="0">
                        <a:lnSpc>
                          <a:spcPct val="115000"/>
                        </a:lnSpc>
                        <a:spcBef>
                          <a:spcPts val="0"/>
                        </a:spcBef>
                        <a:spcAft>
                          <a:spcPts val="0"/>
                        </a:spcAft>
                      </a:pPr>
                      <a:r>
                        <a:rPr lang="en-US" sz="2000" dirty="0">
                          <a:effectLst/>
                        </a:rPr>
                        <a:t>Employer</a:t>
                      </a:r>
                      <a:endParaRPr lang="en-US" sz="2000" dirty="0">
                        <a:effectLst/>
                        <a:latin typeface="Calibri"/>
                        <a:ea typeface="Calibri"/>
                        <a:cs typeface="Times New Roman"/>
                      </a:endParaRPr>
                    </a:p>
                  </a:txBody>
                  <a:tcPr marL="51626" marR="51626" marT="0" marB="0">
                    <a:solidFill>
                      <a:schemeClr val="accent6">
                        <a:lumMod val="60000"/>
                        <a:lumOff val="40000"/>
                      </a:schemeClr>
                    </a:solidFill>
                  </a:tcPr>
                </a:tc>
                <a:tc>
                  <a:txBody>
                    <a:bodyPr/>
                    <a:lstStyle/>
                    <a:p>
                      <a:pPr marL="0" marR="0">
                        <a:lnSpc>
                          <a:spcPct val="115000"/>
                        </a:lnSpc>
                        <a:spcBef>
                          <a:spcPts val="0"/>
                        </a:spcBef>
                        <a:spcAft>
                          <a:spcPts val="0"/>
                        </a:spcAft>
                      </a:pPr>
                      <a:r>
                        <a:rPr lang="en-US" sz="2000" dirty="0" smtClean="0">
                          <a:effectLst/>
                        </a:rPr>
                        <a:t>Hiring Manager</a:t>
                      </a:r>
                      <a:endParaRPr lang="en-US" sz="2000" dirty="0">
                        <a:effectLst/>
                        <a:latin typeface="+mn-lt"/>
                        <a:ea typeface="Calibri"/>
                        <a:cs typeface="Times New Roman"/>
                      </a:endParaRPr>
                    </a:p>
                  </a:txBody>
                  <a:tcPr marL="51626" marR="51626" marT="0" marB="0">
                    <a:solidFill>
                      <a:schemeClr val="accent6">
                        <a:lumMod val="60000"/>
                        <a:lumOff val="40000"/>
                      </a:schemeClr>
                    </a:solidFill>
                  </a:tcPr>
                </a:tc>
                <a:tc>
                  <a:txBody>
                    <a:bodyPr/>
                    <a:lstStyle/>
                    <a:p>
                      <a:pPr marL="0" marR="0">
                        <a:lnSpc>
                          <a:spcPct val="115000"/>
                        </a:lnSpc>
                        <a:spcBef>
                          <a:spcPts val="0"/>
                        </a:spcBef>
                        <a:spcAft>
                          <a:spcPts val="0"/>
                        </a:spcAft>
                      </a:pPr>
                      <a:r>
                        <a:rPr lang="en-US" sz="2000" dirty="0" smtClean="0">
                          <a:effectLst/>
                        </a:rPr>
                        <a:t>Position</a:t>
                      </a:r>
                      <a:endParaRPr lang="en-US" sz="2000" dirty="0">
                        <a:effectLst/>
                        <a:latin typeface="Calibri"/>
                        <a:ea typeface="Calibri"/>
                        <a:cs typeface="Times New Roman"/>
                      </a:endParaRPr>
                    </a:p>
                  </a:txBody>
                  <a:tcPr marL="51626" marR="51626" marT="0" marB="0">
                    <a:solidFill>
                      <a:schemeClr val="accent6">
                        <a:lumMod val="60000"/>
                        <a:lumOff val="40000"/>
                      </a:schemeClr>
                    </a:solidFill>
                  </a:tcPr>
                </a:tc>
                <a:tc>
                  <a:txBody>
                    <a:bodyPr/>
                    <a:lstStyle/>
                    <a:p>
                      <a:pPr marL="0" marR="0">
                        <a:lnSpc>
                          <a:spcPct val="115000"/>
                        </a:lnSpc>
                        <a:spcBef>
                          <a:spcPts val="0"/>
                        </a:spcBef>
                        <a:spcAft>
                          <a:spcPts val="0"/>
                        </a:spcAft>
                      </a:pPr>
                      <a:r>
                        <a:rPr lang="en-US" sz="2000" dirty="0" smtClean="0">
                          <a:effectLst/>
                        </a:rPr>
                        <a:t>Client</a:t>
                      </a:r>
                      <a:endParaRPr lang="en-US" sz="2000" dirty="0">
                        <a:effectLst/>
                        <a:latin typeface="Calibri"/>
                        <a:ea typeface="Calibri"/>
                        <a:cs typeface="Times New Roman"/>
                      </a:endParaRPr>
                    </a:p>
                  </a:txBody>
                  <a:tcPr marL="51626" marR="51626" marT="0" marB="0">
                    <a:solidFill>
                      <a:schemeClr val="accent6">
                        <a:lumMod val="60000"/>
                        <a:lumOff val="40000"/>
                      </a:schemeClr>
                    </a:solidFill>
                  </a:tcPr>
                </a:tc>
                <a:tc>
                  <a:txBody>
                    <a:bodyPr/>
                    <a:lstStyle/>
                    <a:p>
                      <a:pPr marL="0" marR="0">
                        <a:lnSpc>
                          <a:spcPct val="115000"/>
                        </a:lnSpc>
                        <a:spcBef>
                          <a:spcPts val="0"/>
                        </a:spcBef>
                        <a:spcAft>
                          <a:spcPts val="0"/>
                        </a:spcAft>
                      </a:pPr>
                      <a:r>
                        <a:rPr lang="en-US" sz="2000" dirty="0">
                          <a:effectLst/>
                        </a:rPr>
                        <a:t>Next Steps </a:t>
                      </a:r>
                      <a:endParaRPr lang="en-US" sz="2000" dirty="0" smtClean="0">
                        <a:effectLst/>
                      </a:endParaRPr>
                    </a:p>
                    <a:p>
                      <a:pPr marL="0" marR="0">
                        <a:lnSpc>
                          <a:spcPct val="115000"/>
                        </a:lnSpc>
                        <a:spcBef>
                          <a:spcPts val="0"/>
                        </a:spcBef>
                        <a:spcAft>
                          <a:spcPts val="0"/>
                        </a:spcAft>
                      </a:pPr>
                      <a:r>
                        <a:rPr lang="en-US" sz="2000" dirty="0" smtClean="0">
                          <a:effectLst/>
                        </a:rPr>
                        <a:t>(</a:t>
                      </a:r>
                      <a:r>
                        <a:rPr lang="en-US" sz="2000" dirty="0">
                          <a:effectLst/>
                        </a:rPr>
                        <a:t>meet, learn more, provide info, strengthen relationship, advocate for client</a:t>
                      </a:r>
                      <a:endParaRPr lang="en-US" sz="2000" dirty="0">
                        <a:effectLst/>
                        <a:latin typeface="Calibri"/>
                        <a:ea typeface="Calibri"/>
                        <a:cs typeface="Times New Roman"/>
                      </a:endParaRPr>
                    </a:p>
                  </a:txBody>
                  <a:tcPr marL="51626" marR="51626" marT="0" marB="0">
                    <a:solidFill>
                      <a:schemeClr val="accent6">
                        <a:lumMod val="60000"/>
                        <a:lumOff val="40000"/>
                      </a:schemeClr>
                    </a:solidFill>
                  </a:tcPr>
                </a:tc>
              </a:tr>
              <a:tr h="313827">
                <a:tc>
                  <a:txBody>
                    <a:bodyPr/>
                    <a:lstStyle/>
                    <a:p>
                      <a:pPr marL="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r>
              <a:tr h="313827">
                <a:tc>
                  <a:txBody>
                    <a:bodyPr/>
                    <a:lstStyle/>
                    <a:p>
                      <a:pPr marL="228600" marR="0">
                        <a:lnSpc>
                          <a:spcPct val="115000"/>
                        </a:lnSpc>
                        <a:spcBef>
                          <a:spcPts val="0"/>
                        </a:spcBef>
                        <a:spcAft>
                          <a:spcPts val="0"/>
                        </a:spcAft>
                      </a:pPr>
                      <a:r>
                        <a:rPr lang="en-US" sz="800" dirty="0">
                          <a:effectLst/>
                        </a:rPr>
                        <a:t> </a:t>
                      </a:r>
                      <a:endParaRPr lang="en-US" sz="800" dirty="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r>
              <a:tr h="313827">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dirty="0">
                          <a:effectLst/>
                        </a:rPr>
                        <a:t> </a:t>
                      </a:r>
                      <a:endParaRPr lang="en-US" sz="800" dirty="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r>
              <a:tr h="313827">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r>
              <a:tr h="313827">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r>
              <a:tr h="313827">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r>
              <a:tr h="313827">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r>
              <a:tr h="313827">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a:effectLst/>
                        </a:rPr>
                        <a:t> </a:t>
                      </a:r>
                      <a:endParaRPr lang="en-US" sz="800">
                        <a:effectLst/>
                        <a:latin typeface="Calibri"/>
                        <a:ea typeface="Calibri"/>
                        <a:cs typeface="Times New Roman"/>
                      </a:endParaRPr>
                    </a:p>
                  </a:txBody>
                  <a:tcPr marL="51626" marR="51626" marT="0" marB="0"/>
                </a:tc>
                <a:tc>
                  <a:txBody>
                    <a:bodyPr/>
                    <a:lstStyle/>
                    <a:p>
                      <a:pPr marL="228600" marR="0">
                        <a:lnSpc>
                          <a:spcPct val="115000"/>
                        </a:lnSpc>
                        <a:spcBef>
                          <a:spcPts val="0"/>
                        </a:spcBef>
                        <a:spcAft>
                          <a:spcPts val="0"/>
                        </a:spcAft>
                      </a:pPr>
                      <a:r>
                        <a:rPr lang="en-US" sz="800" dirty="0">
                          <a:effectLst/>
                        </a:rPr>
                        <a:t> </a:t>
                      </a:r>
                      <a:endParaRPr lang="en-US" sz="800" dirty="0">
                        <a:effectLst/>
                        <a:latin typeface="Calibri"/>
                        <a:ea typeface="Calibri"/>
                        <a:cs typeface="Times New Roman"/>
                      </a:endParaRPr>
                    </a:p>
                  </a:txBody>
                  <a:tcPr marL="51626" marR="51626" marT="0" marB="0"/>
                </a:tc>
              </a:tr>
            </a:tbl>
          </a:graphicData>
        </a:graphic>
      </p:graphicFrame>
    </p:spTree>
    <p:extLst>
      <p:ext uri="{BB962C8B-B14F-4D97-AF65-F5344CB8AC3E}">
        <p14:creationId xmlns:p14="http://schemas.microsoft.com/office/powerpoint/2010/main" val="226490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229600" cy="914400"/>
          </a:xfrm>
        </p:spPr>
        <p:txBody>
          <a:bodyPr>
            <a:normAutofit fontScale="90000"/>
          </a:bodyPr>
          <a:lstStyle/>
          <a:p>
            <a:r>
              <a:rPr lang="en-US" b="1" dirty="0"/>
              <a:t>Job Development Log</a:t>
            </a:r>
            <a:r>
              <a:rPr lang="en-US" dirty="0"/>
              <a:t/>
            </a:r>
            <a:br>
              <a:rPr lang="en-US" dirty="0"/>
            </a:br>
            <a:r>
              <a:rPr lang="en-US" b="1" dirty="0"/>
              <a:t>Employer </a:t>
            </a:r>
            <a:r>
              <a:rPr lang="en-US" b="1" dirty="0" smtClean="0"/>
              <a:t>_________________</a:t>
            </a:r>
            <a:r>
              <a:rPr lang="en-US" dirty="0"/>
              <a:t/>
            </a:r>
            <a:br>
              <a:rPr lang="en-US" dirty="0"/>
            </a:br>
            <a:r>
              <a:rPr lang="en-US" b="1" dirty="0" err="1" smtClean="0"/>
              <a:t>Address___________________Phone</a:t>
            </a:r>
            <a:r>
              <a:rPr lang="en-US" b="1" dirty="0" smtClean="0"/>
              <a:t> ________</a:t>
            </a:r>
            <a:r>
              <a:rPr lang="en-US" dirty="0"/>
              <a:t/>
            </a:r>
            <a:br>
              <a:rPr lang="en-US" dirty="0"/>
            </a:br>
            <a:r>
              <a:rPr lang="en-US" dirty="0">
                <a:ea typeface="Calibri"/>
                <a:cs typeface="Times New Roman"/>
              </a:rPr>
              <a:t/>
            </a:r>
            <a:br>
              <a:rPr lang="en-US" dirty="0">
                <a:ea typeface="Calibri"/>
                <a:cs typeface="Times New Roman"/>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06428603"/>
              </p:ext>
            </p:extLst>
          </p:nvPr>
        </p:nvGraphicFramePr>
        <p:xfrm>
          <a:off x="460952" y="2438177"/>
          <a:ext cx="8222096" cy="3898521"/>
        </p:xfrm>
        <a:graphic>
          <a:graphicData uri="http://schemas.openxmlformats.org/drawingml/2006/table">
            <a:tbl>
              <a:tblPr firstRow="1" firstCol="1" bandRow="1">
                <a:tableStyleId>{8A107856-5554-42FB-B03E-39F5DBC370BA}</a:tableStyleId>
              </a:tblPr>
              <a:tblGrid>
                <a:gridCol w="736700"/>
                <a:gridCol w="853453"/>
                <a:gridCol w="6631943"/>
              </a:tblGrid>
              <a:tr h="490281">
                <a:tc>
                  <a:txBody>
                    <a:bodyPr/>
                    <a:lstStyle/>
                    <a:p>
                      <a:pPr marL="0" marR="0" algn="ctr">
                        <a:lnSpc>
                          <a:spcPct val="115000"/>
                        </a:lnSpc>
                        <a:spcBef>
                          <a:spcPts val="0"/>
                        </a:spcBef>
                        <a:spcAft>
                          <a:spcPts val="0"/>
                        </a:spcAft>
                      </a:pPr>
                      <a:r>
                        <a:rPr lang="en-US" sz="2000" dirty="0">
                          <a:effectLst/>
                        </a:rPr>
                        <a:t>Date</a:t>
                      </a:r>
                      <a:endParaRPr lang="en-US" sz="2000" dirty="0">
                        <a:effectLst/>
                        <a:latin typeface="Calibri"/>
                        <a:ea typeface="Calibri"/>
                        <a:cs typeface="Times New Roman"/>
                      </a:endParaRPr>
                    </a:p>
                  </a:txBody>
                  <a:tcPr marL="68517" marR="68517" marT="0" marB="0">
                    <a:solidFill>
                      <a:schemeClr val="accent6">
                        <a:lumMod val="60000"/>
                        <a:lumOff val="40000"/>
                      </a:schemeClr>
                    </a:solidFill>
                  </a:tcPr>
                </a:tc>
                <a:tc>
                  <a:txBody>
                    <a:bodyPr/>
                    <a:lstStyle/>
                    <a:p>
                      <a:pPr marL="0" marR="0" algn="ctr">
                        <a:lnSpc>
                          <a:spcPct val="115000"/>
                        </a:lnSpc>
                        <a:spcBef>
                          <a:spcPts val="0"/>
                        </a:spcBef>
                        <a:spcAft>
                          <a:spcPts val="0"/>
                        </a:spcAft>
                      </a:pPr>
                      <a:r>
                        <a:rPr lang="en-US" sz="2000">
                          <a:effectLst/>
                        </a:rPr>
                        <a:t>Client</a:t>
                      </a:r>
                      <a:endParaRPr lang="en-US" sz="2000">
                        <a:effectLst/>
                        <a:latin typeface="Calibri"/>
                        <a:ea typeface="Calibri"/>
                        <a:cs typeface="Times New Roman"/>
                      </a:endParaRPr>
                    </a:p>
                  </a:txBody>
                  <a:tcPr marL="68517" marR="68517" marT="0" marB="0">
                    <a:solidFill>
                      <a:schemeClr val="accent6">
                        <a:lumMod val="60000"/>
                        <a:lumOff val="40000"/>
                      </a:schemeClr>
                    </a:solidFill>
                  </a:tcPr>
                </a:tc>
                <a:tc>
                  <a:txBody>
                    <a:bodyPr/>
                    <a:lstStyle/>
                    <a:p>
                      <a:pPr marL="0" marR="0" algn="ctr">
                        <a:lnSpc>
                          <a:spcPct val="115000"/>
                        </a:lnSpc>
                        <a:spcBef>
                          <a:spcPts val="0"/>
                        </a:spcBef>
                        <a:spcAft>
                          <a:spcPts val="0"/>
                        </a:spcAft>
                      </a:pPr>
                      <a:r>
                        <a:rPr lang="en-US" sz="2000" dirty="0">
                          <a:effectLst/>
                        </a:rPr>
                        <a:t>Notes   (persons contacted, purpose, information learned, outcomes, ***follow-up plan***)</a:t>
                      </a:r>
                      <a:endParaRPr lang="en-US" sz="2000" dirty="0">
                        <a:effectLst/>
                        <a:latin typeface="Calibri"/>
                        <a:ea typeface="Calibri"/>
                        <a:cs typeface="Times New Roman"/>
                      </a:endParaRPr>
                    </a:p>
                  </a:txBody>
                  <a:tcPr marL="68517" marR="68517" marT="0" marB="0">
                    <a:solidFill>
                      <a:schemeClr val="accent6">
                        <a:lumMod val="60000"/>
                        <a:lumOff val="40000"/>
                      </a:schemeClr>
                    </a:solidFill>
                  </a:tcPr>
                </a:tc>
              </a:tr>
              <a:tr h="456783">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17" marR="68517"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17" marR="68517" marT="0" marB="0"/>
                </a:tc>
                <a:tc>
                  <a:txBody>
                    <a:bodyPr/>
                    <a:lstStyle/>
                    <a:p>
                      <a:pPr marL="0" marR="0" algn="ctr">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17" marR="68517" marT="0" marB="0"/>
                </a:tc>
              </a:tr>
              <a:tr h="456783">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17" marR="68517"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17" marR="68517" marT="0" marB="0"/>
                </a:tc>
                <a:tc>
                  <a:txBody>
                    <a:bodyPr/>
                    <a:lstStyle/>
                    <a:p>
                      <a:pPr marL="0" marR="0" algn="ctr">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17" marR="68517" marT="0" marB="0"/>
                </a:tc>
              </a:tr>
              <a:tr h="456783">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17" marR="68517"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17" marR="68517" marT="0" marB="0"/>
                </a:tc>
                <a:tc>
                  <a:txBody>
                    <a:bodyPr/>
                    <a:lstStyle/>
                    <a:p>
                      <a:pPr marL="0" marR="0" algn="ctr">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17" marR="68517" marT="0" marB="0"/>
                </a:tc>
              </a:tr>
              <a:tr h="456783">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17" marR="68517"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17" marR="68517" marT="0" marB="0"/>
                </a:tc>
                <a:tc>
                  <a:txBody>
                    <a:bodyPr/>
                    <a:lstStyle/>
                    <a:p>
                      <a:pPr marL="0" marR="0" algn="ctr">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17" marR="68517" marT="0" marB="0"/>
                </a:tc>
              </a:tr>
              <a:tr h="456783">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17" marR="68517"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17" marR="68517" marT="0" marB="0"/>
                </a:tc>
                <a:tc>
                  <a:txBody>
                    <a:bodyPr/>
                    <a:lstStyle/>
                    <a:p>
                      <a:pPr marL="0" marR="0" algn="ctr">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17" marR="68517" marT="0" marB="0"/>
                </a:tc>
              </a:tr>
              <a:tr h="456783">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17" marR="68517"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17" marR="68517" marT="0" marB="0"/>
                </a:tc>
                <a:tc>
                  <a:txBody>
                    <a:bodyPr/>
                    <a:lstStyle/>
                    <a:p>
                      <a:pPr marL="0" marR="0" algn="ctr">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17" marR="68517" marT="0" marB="0"/>
                </a:tc>
              </a:tr>
              <a:tr h="456783">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17" marR="68517"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17" marR="68517" marT="0" marB="0"/>
                </a:tc>
                <a:tc>
                  <a:txBody>
                    <a:bodyPr/>
                    <a:lstStyle/>
                    <a:p>
                      <a:pPr marL="0" marR="0" algn="ctr">
                        <a:lnSpc>
                          <a:spcPct val="115000"/>
                        </a:lnSpc>
                        <a:spcBef>
                          <a:spcPts val="0"/>
                        </a:spcBef>
                        <a:spcAft>
                          <a:spcPts val="0"/>
                        </a:spcAft>
                      </a:pPr>
                      <a:r>
                        <a:rPr lang="en-US" sz="1400" dirty="0">
                          <a:effectLst/>
                        </a:rPr>
                        <a:t> </a:t>
                      </a:r>
                      <a:endParaRPr lang="en-US" sz="1100" dirty="0">
                        <a:effectLst/>
                        <a:latin typeface="Calibri"/>
                        <a:ea typeface="Calibri"/>
                        <a:cs typeface="Times New Roman"/>
                      </a:endParaRPr>
                    </a:p>
                  </a:txBody>
                  <a:tcPr marL="68517" marR="68517" marT="0" marB="0"/>
                </a:tc>
              </a:tr>
            </a:tbl>
          </a:graphicData>
        </a:graphic>
      </p:graphicFrame>
    </p:spTree>
    <p:extLst>
      <p:ext uri="{BB962C8B-B14F-4D97-AF65-F5344CB8AC3E}">
        <p14:creationId xmlns:p14="http://schemas.microsoft.com/office/powerpoint/2010/main" val="285751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Developing Employer Relationships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09953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DEVELOPING A RELATIONSHIP</a:t>
            </a:r>
            <a:r>
              <a:rPr lang="en-US" dirty="0"/>
              <a:t/>
            </a:r>
            <a:br>
              <a:rPr lang="en-US" dirty="0"/>
            </a:br>
            <a:endParaRPr lang="en-US" dirty="0"/>
          </a:p>
        </p:txBody>
      </p:sp>
      <p:sp>
        <p:nvSpPr>
          <p:cNvPr id="3" name="Content Placeholder 2"/>
          <p:cNvSpPr>
            <a:spLocks noGrp="1"/>
          </p:cNvSpPr>
          <p:nvPr>
            <p:ph idx="1"/>
          </p:nvPr>
        </p:nvSpPr>
        <p:spPr>
          <a:xfrm>
            <a:off x="457200" y="1828800"/>
            <a:ext cx="8229600" cy="4906963"/>
          </a:xfrm>
        </p:spPr>
        <p:txBody>
          <a:bodyPr>
            <a:normAutofit/>
          </a:bodyPr>
          <a:lstStyle/>
          <a:p>
            <a:pPr marL="0" indent="0" hangingPunct="0">
              <a:buNone/>
            </a:pPr>
            <a:r>
              <a:rPr lang="en-US" dirty="0" smtClean="0"/>
              <a:t> </a:t>
            </a:r>
            <a:r>
              <a:rPr lang="en-US" dirty="0">
                <a:latin typeface="Lucida Sans Typewriter" panose="020B0509030504030204" pitchFamily="49" charset="0"/>
              </a:rPr>
              <a:t>WHAT DO YOU DO / ASK FOR ON THE:</a:t>
            </a:r>
            <a:endParaRPr lang="en-US" dirty="0" smtClean="0">
              <a:latin typeface="Lucida Sans Typewriter" panose="020B0509030504030204" pitchFamily="49" charset="0"/>
            </a:endParaRPr>
          </a:p>
          <a:p>
            <a:pPr hangingPunct="0"/>
            <a:r>
              <a:rPr lang="en-US" dirty="0" smtClean="0"/>
              <a:t>INITIAL </a:t>
            </a:r>
            <a:r>
              <a:rPr lang="en-US" dirty="0"/>
              <a:t>MEETING</a:t>
            </a:r>
          </a:p>
          <a:p>
            <a:pPr hangingPunct="0"/>
            <a:r>
              <a:rPr lang="en-US" dirty="0" smtClean="0"/>
              <a:t>FIRST </a:t>
            </a:r>
            <a:r>
              <a:rPr lang="en-US" dirty="0"/>
              <a:t>DATE</a:t>
            </a:r>
          </a:p>
          <a:p>
            <a:pPr hangingPunct="0"/>
            <a:r>
              <a:rPr lang="en-US" dirty="0" smtClean="0"/>
              <a:t>SECOND </a:t>
            </a:r>
            <a:r>
              <a:rPr lang="en-US" dirty="0"/>
              <a:t>DATE</a:t>
            </a:r>
          </a:p>
          <a:p>
            <a:pPr hangingPunct="0"/>
            <a:r>
              <a:rPr lang="en-US" dirty="0" smtClean="0"/>
              <a:t>THIRD </a:t>
            </a:r>
            <a:r>
              <a:rPr lang="en-US" dirty="0"/>
              <a:t>DATE</a:t>
            </a:r>
          </a:p>
          <a:p>
            <a:pPr hangingPunct="0"/>
            <a:r>
              <a:rPr lang="en-US" dirty="0" smtClean="0"/>
              <a:t>ENGAGEMENT</a:t>
            </a:r>
            <a:endParaRPr lang="en-US" dirty="0"/>
          </a:p>
          <a:p>
            <a:pPr hangingPunct="0"/>
            <a:r>
              <a:rPr lang="en-US" dirty="0" smtClean="0"/>
              <a:t>MARRIAGE</a:t>
            </a:r>
            <a:endParaRPr lang="en-US" dirty="0"/>
          </a:p>
          <a:p>
            <a:pPr hangingPunct="0"/>
            <a:r>
              <a:rPr lang="en-US" dirty="0" smtClean="0"/>
              <a:t>5 </a:t>
            </a:r>
            <a:r>
              <a:rPr lang="en-US" dirty="0"/>
              <a:t>YEARS LATER</a:t>
            </a:r>
          </a:p>
          <a:p>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5943600"/>
            <a:ext cx="4419600" cy="284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313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Purposes of Employer Meetings</a:t>
            </a:r>
            <a:endParaRPr lang="en-US" dirty="0"/>
          </a:p>
        </p:txBody>
      </p:sp>
      <p:sp>
        <p:nvSpPr>
          <p:cNvPr id="3" name="Content Placeholder 2"/>
          <p:cNvSpPr>
            <a:spLocks noGrp="1"/>
          </p:cNvSpPr>
          <p:nvPr>
            <p:ph idx="1"/>
          </p:nvPr>
        </p:nvSpPr>
        <p:spPr/>
        <p:txBody>
          <a:bodyPr/>
          <a:lstStyle/>
          <a:p>
            <a:r>
              <a:rPr lang="en-US" dirty="0" smtClean="0"/>
              <a:t>Introduction to you and your agency and SE</a:t>
            </a:r>
          </a:p>
          <a:p>
            <a:r>
              <a:rPr lang="en-US" dirty="0" smtClean="0"/>
              <a:t>Learn about the employer</a:t>
            </a:r>
          </a:p>
          <a:p>
            <a:r>
              <a:rPr lang="en-US" dirty="0" smtClean="0"/>
              <a:t>Provide information (e.g., Tax Credit)</a:t>
            </a:r>
          </a:p>
          <a:p>
            <a:r>
              <a:rPr lang="en-US" dirty="0" smtClean="0"/>
              <a:t>Strengthen relationship</a:t>
            </a:r>
          </a:p>
          <a:p>
            <a:r>
              <a:rPr lang="en-US" dirty="0" smtClean="0"/>
              <a:t>Advocate for a client</a:t>
            </a:r>
          </a:p>
          <a:p>
            <a:r>
              <a:rPr lang="en-US" dirty="0" smtClean="0"/>
              <a:t>Client Interview</a:t>
            </a:r>
          </a:p>
          <a:p>
            <a:r>
              <a:rPr lang="en-US" dirty="0" smtClean="0"/>
              <a:t>Follow along</a:t>
            </a:r>
            <a:endParaRPr lang="en-US" dirty="0"/>
          </a:p>
        </p:txBody>
      </p:sp>
      <p:sp>
        <p:nvSpPr>
          <p:cNvPr id="4" name="TextBox 3"/>
          <p:cNvSpPr txBox="1"/>
          <p:nvPr/>
        </p:nvSpPr>
        <p:spPr>
          <a:xfrm>
            <a:off x="2133600" y="5257800"/>
            <a:ext cx="4335995" cy="954107"/>
          </a:xfrm>
          <a:prstGeom prst="rect">
            <a:avLst/>
          </a:prstGeom>
          <a:noFill/>
        </p:spPr>
        <p:txBody>
          <a:bodyPr wrap="none" rtlCol="0">
            <a:spAutoFit/>
          </a:bodyPr>
          <a:lstStyle/>
          <a:p>
            <a:r>
              <a:rPr lang="en-US" sz="2800" b="1" i="1" dirty="0" smtClean="0"/>
              <a:t>Remind yourself of purpose </a:t>
            </a:r>
          </a:p>
          <a:p>
            <a:r>
              <a:rPr lang="en-US" sz="2800" b="1" i="1" dirty="0"/>
              <a:t> </a:t>
            </a:r>
            <a:r>
              <a:rPr lang="en-US" sz="2800" b="1" i="1" dirty="0" smtClean="0"/>
              <a:t>           before each meeting</a:t>
            </a:r>
            <a:endParaRPr lang="en-US" sz="2800" b="1" i="1" dirty="0"/>
          </a:p>
        </p:txBody>
      </p:sp>
      <p:pic>
        <p:nvPicPr>
          <p:cNvPr id="5122" name="Picture 2" descr="C:\Users\lstazi\AppData\Local\Microsoft\Windows\Temporary Internet Files\Content.IE5\7CME49YH\MC90010474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923" y="5029200"/>
            <a:ext cx="1823314" cy="1695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28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 Meetings</a:t>
            </a:r>
            <a:endParaRPr lang="en-US" dirty="0"/>
          </a:p>
        </p:txBody>
      </p:sp>
      <p:sp>
        <p:nvSpPr>
          <p:cNvPr id="3" name="Content Placeholder 2"/>
          <p:cNvSpPr>
            <a:spLocks noGrp="1"/>
          </p:cNvSpPr>
          <p:nvPr>
            <p:ph idx="1"/>
          </p:nvPr>
        </p:nvSpPr>
        <p:spPr/>
        <p:txBody>
          <a:bodyPr>
            <a:normAutofit/>
          </a:bodyPr>
          <a:lstStyle/>
          <a:p>
            <a:pPr lvl="0"/>
            <a:r>
              <a:rPr lang="en-US" dirty="0" smtClean="0"/>
              <a:t>Introduce Yourself</a:t>
            </a:r>
          </a:p>
          <a:p>
            <a:pPr lvl="0"/>
            <a:r>
              <a:rPr lang="en-US" dirty="0" smtClean="0"/>
              <a:t>Make </a:t>
            </a:r>
            <a:r>
              <a:rPr lang="en-US" dirty="0"/>
              <a:t>a connection </a:t>
            </a:r>
          </a:p>
          <a:p>
            <a:pPr lvl="0"/>
            <a:r>
              <a:rPr lang="en-US" dirty="0" smtClean="0"/>
              <a:t>Be </a:t>
            </a:r>
            <a:r>
              <a:rPr lang="en-US" dirty="0"/>
              <a:t>a </a:t>
            </a:r>
            <a:r>
              <a:rPr lang="en-US" dirty="0" smtClean="0"/>
              <a:t>solver, not a seller</a:t>
            </a:r>
            <a:endParaRPr lang="en-US" dirty="0"/>
          </a:p>
          <a:p>
            <a:pPr lvl="0"/>
            <a:r>
              <a:rPr lang="en-US" dirty="0" smtClean="0"/>
              <a:t>Ask for Next Step</a:t>
            </a:r>
          </a:p>
          <a:p>
            <a:pPr lvl="0"/>
            <a:r>
              <a:rPr lang="en-US" dirty="0" smtClean="0"/>
              <a:t>Make next appointment</a:t>
            </a:r>
          </a:p>
          <a:p>
            <a:pPr lvl="0"/>
            <a:r>
              <a:rPr lang="en-US" dirty="0" smtClean="0"/>
              <a:t>Get </a:t>
            </a:r>
            <a:r>
              <a:rPr lang="en-US" dirty="0"/>
              <a:t>referrals</a:t>
            </a:r>
          </a:p>
          <a:p>
            <a:r>
              <a:rPr lang="en-US" dirty="0" smtClean="0"/>
              <a:t>Listen</a:t>
            </a:r>
            <a:endParaRPr lang="en-US" dirty="0"/>
          </a:p>
          <a:p>
            <a:pPr lvl="0"/>
            <a:r>
              <a:rPr lang="en-US" dirty="0"/>
              <a:t>Say Thank </a:t>
            </a:r>
            <a:r>
              <a:rPr lang="en-US" dirty="0" smtClean="0"/>
              <a:t>You</a:t>
            </a:r>
          </a:p>
          <a:p>
            <a:r>
              <a:rPr lang="en-US" dirty="0"/>
              <a:t>Practice</a:t>
            </a:r>
          </a:p>
          <a:p>
            <a:pPr lvl="0"/>
            <a:endParaRPr lang="en-US" dirty="0"/>
          </a:p>
          <a:p>
            <a:endParaRPr lang="en-US" dirty="0"/>
          </a:p>
          <a:p>
            <a:endParaRPr lang="en-US" dirty="0"/>
          </a:p>
        </p:txBody>
      </p:sp>
      <p:pic>
        <p:nvPicPr>
          <p:cNvPr id="5122" name="Picture 2" descr="C:\Users\lstazi\AppData\Local\Microsoft\Windows\Temporary Internet Files\Content.IE5\POH01RGK\MC90019758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2209800"/>
            <a:ext cx="4519188" cy="2767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38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stazi\AppData\Local\Microsoft\Windows\Temporary Internet Files\Content.IE5\Y77FNM5H\MC900303675[1].wmf"/>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863938" y="1447800"/>
            <a:ext cx="4254150" cy="42760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Job Development Tips</a:t>
            </a:r>
            <a:endParaRPr lang="en-US" dirty="0"/>
          </a:p>
        </p:txBody>
      </p:sp>
      <p:sp>
        <p:nvSpPr>
          <p:cNvPr id="3" name="Content Placeholder 2"/>
          <p:cNvSpPr>
            <a:spLocks noGrp="1"/>
          </p:cNvSpPr>
          <p:nvPr>
            <p:ph idx="1"/>
          </p:nvPr>
        </p:nvSpPr>
        <p:spPr>
          <a:xfrm>
            <a:off x="304800" y="1752600"/>
            <a:ext cx="3733800" cy="4724400"/>
          </a:xfrm>
        </p:spPr>
        <p:txBody>
          <a:bodyPr>
            <a:normAutofit fontScale="85000" lnSpcReduction="20000"/>
          </a:bodyPr>
          <a:lstStyle/>
          <a:p>
            <a:pPr marL="0" indent="0">
              <a:buNone/>
            </a:pPr>
            <a:r>
              <a:rPr lang="en-US" b="1" u="sng" dirty="0" smtClean="0"/>
              <a:t>Dos</a:t>
            </a:r>
          </a:p>
          <a:p>
            <a:r>
              <a:rPr lang="en-US" dirty="0" smtClean="0"/>
              <a:t>Meet with person who has the hiring power</a:t>
            </a:r>
          </a:p>
          <a:p>
            <a:r>
              <a:rPr lang="en-US" dirty="0" smtClean="0"/>
              <a:t>Focus on ability</a:t>
            </a:r>
          </a:p>
          <a:p>
            <a:r>
              <a:rPr lang="en-US" dirty="0" smtClean="0"/>
              <a:t>Start with friendly rapport</a:t>
            </a:r>
          </a:p>
          <a:p>
            <a:r>
              <a:rPr lang="en-US" dirty="0" smtClean="0"/>
              <a:t>Dress and act professionally</a:t>
            </a:r>
          </a:p>
          <a:p>
            <a:r>
              <a:rPr lang="en-US" dirty="0" smtClean="0"/>
              <a:t>Speak Clearly and Concisely </a:t>
            </a:r>
          </a:p>
          <a:p>
            <a:r>
              <a:rPr lang="en-US" dirty="0" smtClean="0"/>
              <a:t>Have </a:t>
            </a:r>
            <a:r>
              <a:rPr lang="en-US" dirty="0"/>
              <a:t>Enthusiasm </a:t>
            </a:r>
          </a:p>
          <a:p>
            <a:r>
              <a:rPr lang="en-US" dirty="0" smtClean="0"/>
              <a:t>Meet Face-to-Face </a:t>
            </a:r>
          </a:p>
          <a:p>
            <a:r>
              <a:rPr lang="en-US" dirty="0" smtClean="0"/>
              <a:t>Make eye contact, shake hands, smile, nod in agreement</a:t>
            </a:r>
          </a:p>
          <a:p>
            <a:r>
              <a:rPr lang="en-US" dirty="0" smtClean="0"/>
              <a:t>Leave your Business Card</a:t>
            </a:r>
          </a:p>
          <a:p>
            <a:r>
              <a:rPr lang="en-US" dirty="0" smtClean="0"/>
              <a:t>Make next appointment</a:t>
            </a:r>
          </a:p>
          <a:p>
            <a:pPr lvl="0"/>
            <a:r>
              <a:rPr lang="en-US" dirty="0"/>
              <a:t>Follow up</a:t>
            </a:r>
          </a:p>
          <a:p>
            <a:pPr marL="0" indent="0">
              <a:buNone/>
            </a:pPr>
            <a:endParaRPr lang="en-US" dirty="0" smtClean="0"/>
          </a:p>
          <a:p>
            <a:pPr marL="0" indent="0">
              <a:buNone/>
            </a:pPr>
            <a:endParaRPr lang="en-US" dirty="0" smtClean="0"/>
          </a:p>
          <a:p>
            <a:endParaRPr lang="en-US" dirty="0" smtClean="0"/>
          </a:p>
          <a:p>
            <a:endParaRPr lang="en-US" dirty="0" smtClean="0"/>
          </a:p>
          <a:p>
            <a:endParaRPr lang="en-US" dirty="0"/>
          </a:p>
        </p:txBody>
      </p:sp>
      <p:sp>
        <p:nvSpPr>
          <p:cNvPr id="4" name="Content Placeholder 2"/>
          <p:cNvSpPr txBox="1">
            <a:spLocks/>
          </p:cNvSpPr>
          <p:nvPr/>
        </p:nvSpPr>
        <p:spPr>
          <a:xfrm>
            <a:off x="4648200" y="1951037"/>
            <a:ext cx="3505200" cy="4144963"/>
          </a:xfrm>
          <a:prstGeom prst="rect">
            <a:avLst/>
          </a:prstGeom>
        </p:spPr>
        <p:txBody>
          <a:bodyPr vert="horz" lIns="0" tIns="45720" rIns="0" bIns="45720" rtlCol="0">
            <a:normAutofit/>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buNone/>
            </a:pPr>
            <a:r>
              <a:rPr lang="en-US" b="1" u="sng" dirty="0" smtClean="0"/>
              <a:t>Don’ts</a:t>
            </a:r>
          </a:p>
          <a:p>
            <a:r>
              <a:rPr lang="en-US" dirty="0" smtClean="0"/>
              <a:t>Force-fit placements</a:t>
            </a:r>
          </a:p>
          <a:p>
            <a:r>
              <a:rPr lang="en-US" dirty="0" smtClean="0"/>
              <a:t>Use labels or diagnosis</a:t>
            </a:r>
          </a:p>
          <a:p>
            <a:r>
              <a:rPr lang="en-US" dirty="0" smtClean="0"/>
              <a:t>Use jargon or acronyms</a:t>
            </a:r>
          </a:p>
          <a:p>
            <a:r>
              <a:rPr lang="en-US" dirty="0" smtClean="0"/>
              <a:t>Expect a job right away</a:t>
            </a:r>
          </a:p>
          <a:p>
            <a:r>
              <a:rPr lang="en-US" dirty="0" smtClean="0"/>
              <a:t>Get discouraged</a:t>
            </a:r>
          </a:p>
          <a:p>
            <a:r>
              <a:rPr lang="en-US" dirty="0" smtClean="0"/>
              <a:t>Promise “two-for-one”</a:t>
            </a:r>
          </a:p>
          <a:p>
            <a:r>
              <a:rPr lang="en-US" dirty="0" smtClean="0"/>
              <a:t>Take too much time</a:t>
            </a:r>
          </a:p>
          <a:p>
            <a:endParaRPr lang="en-US" dirty="0" smtClean="0"/>
          </a:p>
          <a:p>
            <a:endParaRPr lang="en-US" dirty="0"/>
          </a:p>
        </p:txBody>
      </p:sp>
    </p:spTree>
    <p:extLst>
      <p:ext uri="{BB962C8B-B14F-4D97-AF65-F5344CB8AC3E}">
        <p14:creationId xmlns:p14="http://schemas.microsoft.com/office/powerpoint/2010/main" val="83724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Development Bloopers</a:t>
            </a:r>
            <a:endParaRPr lang="en-US" dirty="0"/>
          </a:p>
        </p:txBody>
      </p:sp>
      <p:sp>
        <p:nvSpPr>
          <p:cNvPr id="3" name="Content Placeholder 2"/>
          <p:cNvSpPr>
            <a:spLocks noGrp="1"/>
          </p:cNvSpPr>
          <p:nvPr>
            <p:ph idx="1"/>
          </p:nvPr>
        </p:nvSpPr>
        <p:spPr>
          <a:xfrm>
            <a:off x="457200" y="1905000"/>
            <a:ext cx="8229600" cy="4144963"/>
          </a:xfrm>
        </p:spPr>
        <p:txBody>
          <a:bodyPr>
            <a:normAutofit fontScale="92500" lnSpcReduction="20000"/>
          </a:bodyPr>
          <a:lstStyle/>
          <a:p>
            <a:r>
              <a:rPr lang="en-US" dirty="0" smtClean="0"/>
              <a:t>Non professional appearance</a:t>
            </a:r>
          </a:p>
          <a:p>
            <a:r>
              <a:rPr lang="en-US" dirty="0"/>
              <a:t>Acting unprofessionally</a:t>
            </a:r>
          </a:p>
          <a:p>
            <a:r>
              <a:rPr lang="en-US" dirty="0" smtClean="0"/>
              <a:t>Not speaking with appropriate contact</a:t>
            </a:r>
          </a:p>
          <a:p>
            <a:r>
              <a:rPr lang="en-US" dirty="0" smtClean="0"/>
              <a:t>Allowing the employer to maintain a misconception about people with disabilities</a:t>
            </a:r>
          </a:p>
          <a:p>
            <a:r>
              <a:rPr lang="en-US" dirty="0" smtClean="0"/>
              <a:t>Being late for a meeting</a:t>
            </a:r>
          </a:p>
          <a:p>
            <a:r>
              <a:rPr lang="en-US" dirty="0" smtClean="0"/>
              <a:t>Having the wrong information about the business or SE</a:t>
            </a:r>
          </a:p>
          <a:p>
            <a:r>
              <a:rPr lang="en-US" dirty="0" smtClean="0"/>
              <a:t>…</a:t>
            </a:r>
          </a:p>
          <a:p>
            <a:endParaRPr lang="en-US" dirty="0" smtClean="0"/>
          </a:p>
          <a:p>
            <a:pPr marL="0" indent="0">
              <a:buNone/>
            </a:pPr>
            <a:r>
              <a:rPr lang="en-US" i="1" dirty="0" smtClean="0"/>
              <a:t>                         </a:t>
            </a:r>
            <a:r>
              <a:rPr lang="en-US" sz="2600" b="1" i="1" dirty="0" smtClean="0"/>
              <a:t>How can these situations be </a:t>
            </a:r>
          </a:p>
          <a:p>
            <a:pPr marL="0" indent="0">
              <a:buNone/>
            </a:pPr>
            <a:r>
              <a:rPr lang="en-US" sz="2600" b="1" i="1" dirty="0"/>
              <a:t> </a:t>
            </a:r>
            <a:r>
              <a:rPr lang="en-US" sz="2600" b="1" i="1" dirty="0" smtClean="0"/>
              <a:t>                             avoided, eliminated or reduced?</a:t>
            </a:r>
            <a:endParaRPr lang="en-US" sz="2600" b="1" i="1" dirty="0"/>
          </a:p>
        </p:txBody>
      </p:sp>
      <p:pic>
        <p:nvPicPr>
          <p:cNvPr id="6147" name="Picture 3" descr="C:\Users\lstazi\AppData\Local\Microsoft\Windows\Temporary Internet Files\Content.IE5\JFL8B2JS\MC90044149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495800"/>
            <a:ext cx="1447571" cy="1447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39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Assessing Employers’ Needs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694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458200" cy="1249362"/>
          </a:xfrm>
        </p:spPr>
        <p:txBody>
          <a:bodyPr>
            <a:normAutofit/>
          </a:bodyPr>
          <a:lstStyle/>
          <a:p>
            <a:r>
              <a:rPr lang="en-US" dirty="0" smtClean="0"/>
              <a:t>Information To Gather During The First Meeting</a:t>
            </a:r>
            <a:endParaRPr lang="en-US" dirty="0"/>
          </a:p>
        </p:txBody>
      </p:sp>
      <p:sp>
        <p:nvSpPr>
          <p:cNvPr id="3" name="Content Placeholder 2"/>
          <p:cNvSpPr>
            <a:spLocks noGrp="1"/>
          </p:cNvSpPr>
          <p:nvPr>
            <p:ph idx="1"/>
          </p:nvPr>
        </p:nvSpPr>
        <p:spPr>
          <a:xfrm>
            <a:off x="457200" y="2286000"/>
            <a:ext cx="8229600" cy="4144963"/>
          </a:xfrm>
        </p:spPr>
        <p:txBody>
          <a:bodyPr>
            <a:normAutofit/>
          </a:bodyPr>
          <a:lstStyle/>
          <a:p>
            <a:pPr hangingPunct="0"/>
            <a:r>
              <a:rPr lang="en-US" dirty="0"/>
              <a:t>The product or service delivered </a:t>
            </a:r>
            <a:endParaRPr lang="en-US" dirty="0" smtClean="0"/>
          </a:p>
          <a:p>
            <a:pPr hangingPunct="0"/>
            <a:r>
              <a:rPr lang="en-US" dirty="0" smtClean="0"/>
              <a:t>The </a:t>
            </a:r>
            <a:r>
              <a:rPr lang="en-US" dirty="0"/>
              <a:t>number of employees and the types of jobs they have </a:t>
            </a:r>
          </a:p>
          <a:p>
            <a:pPr hangingPunct="0"/>
            <a:r>
              <a:rPr lang="en-US" dirty="0" smtClean="0"/>
              <a:t>Areas </a:t>
            </a:r>
            <a:r>
              <a:rPr lang="en-US" dirty="0"/>
              <a:t>of turnover and reasons for the turnover</a:t>
            </a:r>
          </a:p>
          <a:p>
            <a:pPr hangingPunct="0"/>
            <a:r>
              <a:rPr lang="en-US" dirty="0" smtClean="0"/>
              <a:t>Busy </a:t>
            </a:r>
            <a:r>
              <a:rPr lang="en-US" dirty="0"/>
              <a:t>seasons; staffing problems</a:t>
            </a:r>
          </a:p>
          <a:p>
            <a:pPr hangingPunct="0"/>
            <a:r>
              <a:rPr lang="en-US" dirty="0" smtClean="0"/>
              <a:t>Areas </a:t>
            </a:r>
            <a:r>
              <a:rPr lang="en-US" dirty="0"/>
              <a:t>of growth or future staffing needs</a:t>
            </a:r>
          </a:p>
          <a:p>
            <a:pPr hangingPunct="0"/>
            <a:r>
              <a:rPr lang="en-US" dirty="0" smtClean="0"/>
              <a:t>Past </a:t>
            </a:r>
            <a:r>
              <a:rPr lang="en-US" dirty="0"/>
              <a:t>or present experiences with employees with disabilities</a:t>
            </a:r>
          </a:p>
          <a:p>
            <a:pPr hangingPunct="0"/>
            <a:r>
              <a:rPr lang="en-US" dirty="0" smtClean="0"/>
              <a:t>Needs </a:t>
            </a:r>
            <a:r>
              <a:rPr lang="en-US" dirty="0"/>
              <a:t>for any information or resources </a:t>
            </a:r>
          </a:p>
          <a:p>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5943600"/>
            <a:ext cx="4419600" cy="284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911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172200"/>
          </a:xfrm>
        </p:spPr>
        <p:txBody>
          <a:bodyPr>
            <a:normAutofit/>
          </a:bodyPr>
          <a:lstStyle/>
          <a:p>
            <a:pPr algn="ctr"/>
            <a:r>
              <a:rPr lang="en-US" sz="4400" b="1" spc="-20" dirty="0" smtClean="0">
                <a:solidFill>
                  <a:srgbClr val="000000"/>
                </a:solidFill>
                <a:latin typeface="Times New Roman"/>
                <a:ea typeface="Times New Roman"/>
              </a:rPr>
              <a:t/>
            </a:r>
            <a:br>
              <a:rPr lang="en-US" sz="4400" b="1" spc="-20" dirty="0" smtClean="0">
                <a:solidFill>
                  <a:srgbClr val="000000"/>
                </a:solidFill>
                <a:latin typeface="Times New Roman"/>
                <a:ea typeface="Times New Roman"/>
              </a:rPr>
            </a:br>
            <a:r>
              <a:rPr lang="en-US" sz="4400" b="1" spc="-20" dirty="0">
                <a:solidFill>
                  <a:srgbClr val="000000"/>
                </a:solidFill>
                <a:latin typeface="Times New Roman"/>
                <a:ea typeface="Times New Roman"/>
              </a:rPr>
              <a:t/>
            </a:r>
            <a:br>
              <a:rPr lang="en-US" sz="4400" b="1" spc="-20" dirty="0">
                <a:solidFill>
                  <a:srgbClr val="000000"/>
                </a:solidFill>
                <a:latin typeface="Times New Roman"/>
                <a:ea typeface="Times New Roman"/>
              </a:rPr>
            </a:br>
            <a:r>
              <a:rPr lang="en-US" sz="4400" b="1" spc="-20" dirty="0" smtClean="0">
                <a:solidFill>
                  <a:srgbClr val="000000"/>
                </a:solidFill>
                <a:latin typeface="Times New Roman"/>
                <a:ea typeface="Times New Roman"/>
              </a:rPr>
              <a:t>16</a:t>
            </a:r>
            <a:r>
              <a:rPr lang="en-US" sz="4400" b="1" spc="-20" dirty="0" smtClean="0">
                <a:solidFill>
                  <a:srgbClr val="000000"/>
                </a:solidFill>
                <a:effectLst/>
                <a:latin typeface="Times New Roman"/>
                <a:ea typeface="Times New Roman"/>
              </a:rPr>
              <a:t> Core Competencies of Successful Job Developers</a:t>
            </a:r>
            <a:r>
              <a:rPr lang="en-US" b="1" spc="-20" dirty="0" smtClean="0">
                <a:solidFill>
                  <a:srgbClr val="000000"/>
                </a:solidFill>
                <a:effectLst/>
                <a:latin typeface="Times New Roman"/>
                <a:ea typeface="Times New Roman"/>
              </a:rPr>
              <a:t/>
            </a:r>
            <a:br>
              <a:rPr lang="en-US" b="1" spc="-20" dirty="0" smtClean="0">
                <a:solidFill>
                  <a:srgbClr val="000000"/>
                </a:solidFill>
                <a:effectLst/>
                <a:latin typeface="Times New Roman"/>
                <a:ea typeface="Times New Roman"/>
              </a:rPr>
            </a:br>
            <a:r>
              <a:rPr lang="en-US" sz="3200" b="1" i="1" spc="-20" dirty="0" smtClean="0">
                <a:solidFill>
                  <a:srgbClr val="000000"/>
                </a:solidFill>
                <a:latin typeface="Times New Roman"/>
                <a:ea typeface="Times New Roman"/>
              </a:rPr>
              <a:t>a.k.a.</a:t>
            </a:r>
            <a:r>
              <a:rPr lang="en-US" b="1" spc="-20" dirty="0" smtClean="0">
                <a:solidFill>
                  <a:srgbClr val="000000"/>
                </a:solidFill>
                <a:latin typeface="Times New Roman"/>
                <a:ea typeface="Times New Roman"/>
              </a:rPr>
              <a:t/>
            </a:r>
            <a:br>
              <a:rPr lang="en-US" b="1" spc="-20" dirty="0" smtClean="0">
                <a:solidFill>
                  <a:srgbClr val="000000"/>
                </a:solidFill>
                <a:latin typeface="Times New Roman"/>
                <a:ea typeface="Times New Roman"/>
              </a:rPr>
            </a:br>
            <a:r>
              <a:rPr lang="en-US" b="1" spc="-20" dirty="0" smtClean="0">
                <a:solidFill>
                  <a:srgbClr val="000000"/>
                </a:solidFill>
                <a:latin typeface="Times New Roman"/>
                <a:ea typeface="Times New Roman"/>
              </a:rPr>
              <a:t/>
            </a:r>
            <a:br>
              <a:rPr lang="en-US" b="1" spc="-20" dirty="0" smtClean="0">
                <a:solidFill>
                  <a:srgbClr val="000000"/>
                </a:solidFill>
                <a:latin typeface="Times New Roman"/>
                <a:ea typeface="Times New Roman"/>
              </a:rPr>
            </a:br>
            <a:r>
              <a:rPr lang="en-US" sz="3600" b="1" i="1" spc="-20" dirty="0" smtClean="0">
                <a:solidFill>
                  <a:srgbClr val="000000"/>
                </a:solidFill>
                <a:latin typeface="Times New Roman"/>
                <a:ea typeface="Times New Roman"/>
              </a:rPr>
              <a:t>“</a:t>
            </a:r>
            <a:r>
              <a:rPr lang="en-US" sz="3600" b="1" i="1" u="sng" spc="-20" dirty="0" smtClean="0">
                <a:solidFill>
                  <a:srgbClr val="000000"/>
                </a:solidFill>
                <a:latin typeface="Times New Roman"/>
                <a:ea typeface="Times New Roman"/>
              </a:rPr>
              <a:t>What are the things I should be doing to ensure that I am successful</a:t>
            </a:r>
            <a:r>
              <a:rPr lang="en-US" sz="3600" b="1" i="1" spc="-20" dirty="0" smtClean="0">
                <a:solidFill>
                  <a:srgbClr val="000000"/>
                </a:solidFill>
                <a:latin typeface="Times New Roman"/>
                <a:ea typeface="Times New Roman"/>
              </a:rPr>
              <a:t>?”</a:t>
            </a:r>
            <a:endParaRPr lang="en-US" sz="3600" i="1" dirty="0"/>
          </a:p>
        </p:txBody>
      </p:sp>
      <p:pic>
        <p:nvPicPr>
          <p:cNvPr id="1026" name="Picture 2" descr="C:\Users\skilla\AppData\Local\Microsoft\Windows\Temporary Internet Files\Content.IE5\SBX0QUE5\MP90042273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76200"/>
            <a:ext cx="2417975" cy="2325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898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ASSESSING EMPLOYERS’ NEEDS AND CONCERNS</a:t>
            </a:r>
            <a:endParaRPr lang="en-US" dirty="0"/>
          </a:p>
        </p:txBody>
      </p:sp>
      <p:sp>
        <p:nvSpPr>
          <p:cNvPr id="3" name="Content Placeholder 2"/>
          <p:cNvSpPr>
            <a:spLocks noGrp="1"/>
          </p:cNvSpPr>
          <p:nvPr>
            <p:ph idx="1"/>
          </p:nvPr>
        </p:nvSpPr>
        <p:spPr/>
        <p:txBody>
          <a:bodyPr>
            <a:normAutofit/>
          </a:bodyPr>
          <a:lstStyle/>
          <a:p>
            <a:pPr hangingPunct="0"/>
            <a:r>
              <a:rPr lang="en-US" dirty="0" smtClean="0"/>
              <a:t>LISTEN </a:t>
            </a:r>
            <a:r>
              <a:rPr lang="en-US" dirty="0"/>
              <a:t>FIRST</a:t>
            </a:r>
          </a:p>
          <a:p>
            <a:pPr hangingPunct="0"/>
            <a:r>
              <a:rPr lang="en-US" dirty="0" smtClean="0"/>
              <a:t>ASK </a:t>
            </a:r>
            <a:r>
              <a:rPr lang="en-US" dirty="0"/>
              <a:t>ABOUT CURRENT AND FUTURE EMPLOYMENT NEEDS</a:t>
            </a:r>
          </a:p>
          <a:p>
            <a:pPr hangingPunct="0"/>
            <a:r>
              <a:rPr lang="en-US" dirty="0" smtClean="0"/>
              <a:t>ASK </a:t>
            </a:r>
            <a:r>
              <a:rPr lang="en-US" dirty="0"/>
              <a:t>ABOUT PREVIOUS EXPERIENCE WITH PEOPLE WITH DISABILITIES</a:t>
            </a:r>
          </a:p>
          <a:p>
            <a:pPr hangingPunct="0"/>
            <a:r>
              <a:rPr lang="en-US" dirty="0" smtClean="0"/>
              <a:t>ASK </a:t>
            </a:r>
            <a:r>
              <a:rPr lang="en-US" dirty="0"/>
              <a:t>ABOUT PREVIOUS EXPERIENCE WITH AGENCIES</a:t>
            </a:r>
          </a:p>
          <a:p>
            <a:pPr hangingPunct="0"/>
            <a:r>
              <a:rPr lang="en-US" dirty="0" smtClean="0"/>
              <a:t>DESCRIBE </a:t>
            </a:r>
            <a:r>
              <a:rPr lang="en-US" dirty="0"/>
              <a:t>IDEAL/TROUBLESOME EMPLOYEE</a:t>
            </a:r>
          </a:p>
          <a:p>
            <a:pPr hangingPunct="0"/>
            <a:r>
              <a:rPr lang="en-US" dirty="0" smtClean="0"/>
              <a:t>TALK </a:t>
            </a:r>
            <a:r>
              <a:rPr lang="en-US" dirty="0"/>
              <a:t>TO HUMAN RESOURCES, MANAGERS AND FRONT LINE EMPLOYEES</a:t>
            </a:r>
          </a:p>
          <a:p>
            <a:r>
              <a:rPr lang="en-US" dirty="0" smtClean="0"/>
              <a:t>IDENTIFY </a:t>
            </a:r>
            <a:r>
              <a:rPr lang="en-US" dirty="0"/>
              <a:t>GAPS AND INEFFICIENCIES</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5943600"/>
            <a:ext cx="4419600" cy="284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949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Addressing Employers’ Concerns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4169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INHERENT SELLING POINTS</a:t>
            </a:r>
            <a:endParaRPr lang="en-US" dirty="0"/>
          </a:p>
        </p:txBody>
      </p:sp>
      <p:sp>
        <p:nvSpPr>
          <p:cNvPr id="3" name="Content Placeholder 2"/>
          <p:cNvSpPr>
            <a:spLocks noGrp="1"/>
          </p:cNvSpPr>
          <p:nvPr>
            <p:ph idx="1"/>
          </p:nvPr>
        </p:nvSpPr>
        <p:spPr/>
        <p:txBody>
          <a:bodyPr>
            <a:normAutofit/>
          </a:bodyPr>
          <a:lstStyle/>
          <a:p>
            <a:r>
              <a:rPr lang="en-US" dirty="0" smtClean="0"/>
              <a:t>SKILLS, EXPERIENCE, ATTRIBUTES &amp; PERSONALITY </a:t>
            </a:r>
          </a:p>
          <a:p>
            <a:pPr marL="0" indent="0">
              <a:buNone/>
            </a:pPr>
            <a:r>
              <a:rPr lang="en-US" dirty="0"/>
              <a:t>	</a:t>
            </a:r>
            <a:r>
              <a:rPr lang="en-US" dirty="0" smtClean="0"/>
              <a:t>OF THE JOB SEEKER</a:t>
            </a:r>
          </a:p>
          <a:p>
            <a:r>
              <a:rPr lang="en-US" dirty="0" smtClean="0"/>
              <a:t>PAST SUCCESSES OF THE PROGRAM</a:t>
            </a:r>
          </a:p>
          <a:p>
            <a:r>
              <a:rPr lang="en-US" dirty="0" smtClean="0"/>
              <a:t>PROMOTION BY SATISFIED EMPLOYERS</a:t>
            </a:r>
          </a:p>
          <a:p>
            <a:r>
              <a:rPr lang="en-US" dirty="0" smtClean="0"/>
              <a:t>AGENCY EXPERTISE</a:t>
            </a:r>
          </a:p>
          <a:p>
            <a:r>
              <a:rPr lang="en-US" dirty="0" smtClean="0"/>
              <a:t>ASSISTANCE/INFORMATION TO BUSINESS</a:t>
            </a:r>
          </a:p>
          <a:p>
            <a:r>
              <a:rPr lang="en-US" dirty="0" smtClean="0"/>
              <a:t>PROFESSIONAL KNOWLEDGE OF APPLICANT</a:t>
            </a:r>
          </a:p>
          <a:p>
            <a:r>
              <a:rPr lang="en-US" dirty="0" smtClean="0"/>
              <a:t>COMMUNITY SERVICE / CONTRIBUTION</a:t>
            </a:r>
          </a:p>
          <a:p>
            <a:r>
              <a:rPr lang="en-US" dirty="0" smtClean="0"/>
              <a:t>GOOD PUBLIC RELATIONS</a:t>
            </a:r>
          </a:p>
          <a:p>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5943600"/>
            <a:ext cx="4419600" cy="284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5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Dedicated employees</a:t>
            </a:r>
          </a:p>
          <a:p>
            <a:r>
              <a:rPr lang="en-US" dirty="0" smtClean="0"/>
              <a:t>Diversity</a:t>
            </a:r>
          </a:p>
          <a:p>
            <a:r>
              <a:rPr lang="en-US" dirty="0" smtClean="0"/>
              <a:t>Improved community image</a:t>
            </a:r>
          </a:p>
          <a:p>
            <a:r>
              <a:rPr lang="en-US" dirty="0" smtClean="0"/>
              <a:t>Personal satisfaction</a:t>
            </a:r>
          </a:p>
          <a:p>
            <a:r>
              <a:rPr lang="en-US" dirty="0" smtClean="0"/>
              <a:t>Connect with significant market segment</a:t>
            </a:r>
          </a:p>
          <a:p>
            <a:r>
              <a:rPr lang="en-US" dirty="0" smtClean="0"/>
              <a:t>Increased customer loyalty</a:t>
            </a:r>
          </a:p>
          <a:p>
            <a:r>
              <a:rPr lang="en-US" dirty="0" smtClean="0"/>
              <a:t>Improved employee morale</a:t>
            </a:r>
          </a:p>
          <a:p>
            <a:r>
              <a:rPr lang="en-US" dirty="0" smtClean="0"/>
              <a:t>Recruit qualified candidates</a:t>
            </a:r>
          </a:p>
          <a:p>
            <a:r>
              <a:rPr lang="en-US" dirty="0" smtClean="0"/>
              <a:t>Expand talent pool</a:t>
            </a:r>
          </a:p>
          <a:p>
            <a:r>
              <a:rPr lang="en-US" dirty="0" smtClean="0"/>
              <a:t>Reduce employee turnover</a:t>
            </a:r>
          </a:p>
          <a:p>
            <a:r>
              <a:rPr lang="en-US" dirty="0" smtClean="0"/>
              <a:t>Reduce cost of hiring and training new employees</a:t>
            </a:r>
          </a:p>
          <a:p>
            <a:r>
              <a:rPr lang="en-US" dirty="0" smtClean="0"/>
              <a:t>Increase productivity</a:t>
            </a:r>
          </a:p>
          <a:p>
            <a:r>
              <a:rPr lang="en-US" dirty="0" smtClean="0"/>
              <a:t>Create more efficient business process</a:t>
            </a:r>
          </a:p>
        </p:txBody>
      </p:sp>
    </p:spTree>
    <p:extLst>
      <p:ext uri="{BB962C8B-B14F-4D97-AF65-F5344CB8AC3E}">
        <p14:creationId xmlns:p14="http://schemas.microsoft.com/office/powerpoint/2010/main" val="394297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The Business Case</a:t>
            </a:r>
            <a:r>
              <a:rPr lang="en-US" dirty="0" smtClean="0"/>
              <a:t/>
            </a:r>
            <a:br>
              <a:rPr lang="en-US" dirty="0" smtClean="0"/>
            </a:br>
            <a:r>
              <a:rPr lang="en-US" sz="2700" dirty="0" smtClean="0"/>
              <a:t>http</a:t>
            </a:r>
            <a:r>
              <a:rPr lang="en-US" sz="2700" dirty="0"/>
              <a:t>://askearn.org/docs/brochures/pdf/BusinessCase-ACC.pdf</a:t>
            </a:r>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2338187942"/>
              </p:ext>
            </p:extLst>
          </p:nvPr>
        </p:nvGraphicFramePr>
        <p:xfrm>
          <a:off x="1676400" y="2133600"/>
          <a:ext cx="5577681" cy="4309951"/>
        </p:xfrm>
        <a:graphic>
          <a:graphicData uri="http://schemas.openxmlformats.org/presentationml/2006/ole">
            <mc:AlternateContent xmlns:mc="http://schemas.openxmlformats.org/markup-compatibility/2006">
              <mc:Choice xmlns:v="urn:schemas-microsoft-com:vml" Requires="v">
                <p:oleObj spid="_x0000_s11278" name="Acrobat Document" r:id="rId3" imgW="7543665" imgH="5829194" progId="AcroExch.Document.7">
                  <p:embed/>
                </p:oleObj>
              </mc:Choice>
              <mc:Fallback>
                <p:oleObj name="Acrobat Document" r:id="rId3" imgW="7543665" imgH="5829194" progId="AcroExch.Document.7">
                  <p:embed/>
                  <p:pic>
                    <p:nvPicPr>
                      <p:cNvPr id="0" name=""/>
                      <p:cNvPicPr/>
                      <p:nvPr/>
                    </p:nvPicPr>
                    <p:blipFill>
                      <a:blip r:embed="rId4"/>
                      <a:stretch>
                        <a:fillRect/>
                      </a:stretch>
                    </p:blipFill>
                    <p:spPr>
                      <a:xfrm>
                        <a:off x="1676400" y="2133600"/>
                        <a:ext cx="5577681" cy="4309951"/>
                      </a:xfrm>
                      <a:prstGeom prst="rect">
                        <a:avLst/>
                      </a:prstGeom>
                    </p:spPr>
                  </p:pic>
                </p:oleObj>
              </mc:Fallback>
            </mc:AlternateContent>
          </a:graphicData>
        </a:graphic>
      </p:graphicFrame>
    </p:spTree>
    <p:extLst>
      <p:ext uri="{BB962C8B-B14F-4D97-AF65-F5344CB8AC3E}">
        <p14:creationId xmlns:p14="http://schemas.microsoft.com/office/powerpoint/2010/main" val="287401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 Concerns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Need to make a profit, not a social agency</a:t>
            </a:r>
          </a:p>
          <a:p>
            <a:r>
              <a:rPr lang="en-US" dirty="0" smtClean="0"/>
              <a:t>Takes too much time</a:t>
            </a:r>
          </a:p>
          <a:p>
            <a:r>
              <a:rPr lang="en-US" dirty="0" smtClean="0"/>
              <a:t>Needs extra supervision</a:t>
            </a:r>
          </a:p>
          <a:p>
            <a:r>
              <a:rPr lang="en-US" dirty="0"/>
              <a:t>W</a:t>
            </a:r>
            <a:r>
              <a:rPr lang="en-US" dirty="0" smtClean="0"/>
              <a:t>on’t fit in</a:t>
            </a:r>
          </a:p>
          <a:p>
            <a:r>
              <a:rPr lang="en-US" dirty="0" smtClean="0"/>
              <a:t>Not a good team player</a:t>
            </a:r>
          </a:p>
          <a:p>
            <a:r>
              <a:rPr lang="en-US" dirty="0" smtClean="0"/>
              <a:t>Safety concerns for employee and others</a:t>
            </a:r>
          </a:p>
          <a:p>
            <a:r>
              <a:rPr lang="en-US" dirty="0" smtClean="0"/>
              <a:t>Lack of social skills</a:t>
            </a:r>
          </a:p>
          <a:p>
            <a:r>
              <a:rPr lang="en-US" dirty="0" smtClean="0"/>
              <a:t>Lower productivity and quality</a:t>
            </a:r>
          </a:p>
          <a:p>
            <a:r>
              <a:rPr lang="en-US" dirty="0" smtClean="0"/>
              <a:t>Won’t follow instructions and complete work</a:t>
            </a:r>
          </a:p>
          <a:p>
            <a:r>
              <a:rPr lang="en-US" dirty="0" smtClean="0"/>
              <a:t>Negative experience with SE in the past</a:t>
            </a:r>
          </a:p>
          <a:p>
            <a:endParaRPr lang="en-US" dirty="0" smtClean="0"/>
          </a:p>
          <a:p>
            <a:endParaRPr lang="en-US" dirty="0"/>
          </a:p>
        </p:txBody>
      </p:sp>
    </p:spTree>
    <p:extLst>
      <p:ext uri="{BB962C8B-B14F-4D97-AF65-F5344CB8AC3E}">
        <p14:creationId xmlns:p14="http://schemas.microsoft.com/office/powerpoint/2010/main" val="142144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RESPOND TO OBJECTIONS BY:</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ACTIVE LISTENING</a:t>
            </a:r>
          </a:p>
          <a:p>
            <a:r>
              <a:rPr lang="en-US" dirty="0" smtClean="0"/>
              <a:t>REPEATING /CLARIFYING</a:t>
            </a:r>
          </a:p>
          <a:p>
            <a:r>
              <a:rPr lang="en-US" dirty="0" smtClean="0"/>
              <a:t>ACKNOWLEDGING CONCERN</a:t>
            </a:r>
          </a:p>
          <a:p>
            <a:r>
              <a:rPr lang="en-US" dirty="0" smtClean="0"/>
              <a:t>OFFERING INFORMATION</a:t>
            </a:r>
          </a:p>
          <a:p>
            <a:r>
              <a:rPr lang="en-US" dirty="0" smtClean="0"/>
              <a:t>GAINING ASSENT</a:t>
            </a:r>
          </a:p>
          <a:p>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5943600"/>
            <a:ext cx="4419600" cy="284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443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Feel, Felt, Found</a:t>
            </a:r>
            <a:endParaRPr lang="en-US" dirty="0"/>
          </a:p>
        </p:txBody>
      </p:sp>
      <p:sp>
        <p:nvSpPr>
          <p:cNvPr id="3" name="Content Placeholder 2"/>
          <p:cNvSpPr>
            <a:spLocks noGrp="1"/>
          </p:cNvSpPr>
          <p:nvPr>
            <p:ph idx="1"/>
          </p:nvPr>
        </p:nvSpPr>
        <p:spPr/>
        <p:txBody>
          <a:bodyPr/>
          <a:lstStyle/>
          <a:p>
            <a:r>
              <a:rPr lang="en-US" dirty="0" smtClean="0"/>
              <a:t>Feel</a:t>
            </a:r>
          </a:p>
          <a:p>
            <a:r>
              <a:rPr lang="en-US" dirty="0" smtClean="0"/>
              <a:t>Felt</a:t>
            </a:r>
          </a:p>
          <a:p>
            <a:r>
              <a:rPr lang="en-US" dirty="0" smtClean="0"/>
              <a:t>Found</a:t>
            </a:r>
          </a:p>
          <a:p>
            <a:pPr marL="0" indent="0">
              <a:buNone/>
            </a:pPr>
            <a:r>
              <a:rPr lang="en-US" dirty="0" smtClean="0"/>
              <a:t>“ I’m glad you brought this up. I understand why you </a:t>
            </a:r>
            <a:r>
              <a:rPr lang="en-US" b="1" i="1" dirty="0" smtClean="0"/>
              <a:t>feel</a:t>
            </a:r>
            <a:r>
              <a:rPr lang="en-US" dirty="0" smtClean="0"/>
              <a:t> your cost of liability insurance will increase. Many other businesses that I have worked with have </a:t>
            </a:r>
            <a:r>
              <a:rPr lang="en-US" b="1" i="1" dirty="0" smtClean="0"/>
              <a:t>felt</a:t>
            </a:r>
            <a:r>
              <a:rPr lang="en-US" dirty="0" smtClean="0"/>
              <a:t> the same way, </a:t>
            </a:r>
            <a:r>
              <a:rPr lang="en-US" b="1" i="1" dirty="0" smtClean="0"/>
              <a:t>but</a:t>
            </a:r>
            <a:r>
              <a:rPr lang="en-US" dirty="0" smtClean="0"/>
              <a:t> what they </a:t>
            </a:r>
            <a:r>
              <a:rPr lang="en-US" b="1" i="1" dirty="0" smtClean="0"/>
              <a:t>found</a:t>
            </a:r>
            <a:r>
              <a:rPr lang="en-US" dirty="0" smtClean="0"/>
              <a:t> is that Worker’s Comp and liability insurance did not increase. In fact, safety records for people with disabilities, according to several studies including one by DuPont, are actually as good or better than those for people without disabilities.” </a:t>
            </a:r>
            <a:endParaRPr lang="en-US" dirty="0"/>
          </a:p>
        </p:txBody>
      </p:sp>
      <p:sp>
        <p:nvSpPr>
          <p:cNvPr id="4" name="TextBox 3"/>
          <p:cNvSpPr txBox="1"/>
          <p:nvPr/>
        </p:nvSpPr>
        <p:spPr>
          <a:xfrm>
            <a:off x="4419600" y="6078602"/>
            <a:ext cx="4352474" cy="369332"/>
          </a:xfrm>
          <a:prstGeom prst="rect">
            <a:avLst/>
          </a:prstGeom>
          <a:noFill/>
        </p:spPr>
        <p:txBody>
          <a:bodyPr wrap="none" rtlCol="0">
            <a:spAutoFit/>
          </a:bodyPr>
          <a:lstStyle/>
          <a:p>
            <a:r>
              <a:rPr lang="en-US" dirty="0" smtClean="0"/>
              <a:t>Adapted from Cary Griffin and Dave </a:t>
            </a:r>
            <a:r>
              <a:rPr lang="en-US" dirty="0" err="1" smtClean="0"/>
              <a:t>Hammis</a:t>
            </a:r>
            <a:endParaRPr lang="en-US" dirty="0"/>
          </a:p>
        </p:txBody>
      </p:sp>
    </p:spTree>
    <p:extLst>
      <p:ext uri="{BB962C8B-B14F-4D97-AF65-F5344CB8AC3E}">
        <p14:creationId xmlns:p14="http://schemas.microsoft.com/office/powerpoint/2010/main" val="262275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Addressing Employers’ Concerns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Participants will have the opportunity to practice potential job development situations. Each </a:t>
            </a:r>
            <a:r>
              <a:rPr lang="en-US" dirty="0"/>
              <a:t>person will have an opportunity to role play the employer and the </a:t>
            </a:r>
            <a:r>
              <a:rPr lang="en-US" dirty="0" smtClean="0"/>
              <a:t>job developer.</a:t>
            </a:r>
            <a:endParaRPr lang="en-US" dirty="0"/>
          </a:p>
          <a:p>
            <a:r>
              <a:rPr lang="en-US" dirty="0" smtClean="0"/>
              <a:t>Break up into pairs. Each person will be given note cards with potential employer concerns.</a:t>
            </a:r>
          </a:p>
          <a:p>
            <a:r>
              <a:rPr lang="en-US" dirty="0" smtClean="0"/>
              <a:t>Each pair will role play both roles. The first person will role play the job developer, using their prepared introduction. The second person will role play the employer and raise concerns based on the note cards.</a:t>
            </a:r>
          </a:p>
          <a:p>
            <a:r>
              <a:rPr lang="en-US" dirty="0" smtClean="0"/>
              <a:t>The pair will then switch roles and act out the scenario based on the second set of note cards.</a:t>
            </a:r>
          </a:p>
          <a:p>
            <a:r>
              <a:rPr lang="en-US" dirty="0" smtClean="0"/>
              <a:t>The pair should then discuss the situations, noting any changes to their responses based on the role play and reach consensus on best way of handling each scenario.</a:t>
            </a:r>
            <a:endParaRPr lang="en-US" dirty="0"/>
          </a:p>
        </p:txBody>
      </p:sp>
    </p:spTree>
    <p:extLst>
      <p:ext uri="{BB962C8B-B14F-4D97-AF65-F5344CB8AC3E}">
        <p14:creationId xmlns:p14="http://schemas.microsoft.com/office/powerpoint/2010/main" val="34579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SWEETENERS &amp; HOLE CARDS</a:t>
            </a:r>
            <a:endParaRPr lang="en-US" dirty="0"/>
          </a:p>
        </p:txBody>
      </p:sp>
      <p:sp>
        <p:nvSpPr>
          <p:cNvPr id="3" name="Content Placeholder 2"/>
          <p:cNvSpPr>
            <a:spLocks noGrp="1"/>
          </p:cNvSpPr>
          <p:nvPr>
            <p:ph idx="1"/>
          </p:nvPr>
        </p:nvSpPr>
        <p:spPr>
          <a:xfrm>
            <a:off x="457200" y="2002913"/>
            <a:ext cx="8229600" cy="4367333"/>
          </a:xfrm>
        </p:spPr>
        <p:txBody>
          <a:bodyPr numCol="2">
            <a:normAutofit/>
          </a:bodyPr>
          <a:lstStyle/>
          <a:p>
            <a:pPr hangingPunct="0"/>
            <a:r>
              <a:rPr lang="en-US" dirty="0" smtClean="0"/>
              <a:t>SITUATIONAL </a:t>
            </a:r>
            <a:r>
              <a:rPr lang="en-US" dirty="0"/>
              <a:t>ASSESSMENT</a:t>
            </a:r>
          </a:p>
          <a:p>
            <a:pPr hangingPunct="0"/>
            <a:r>
              <a:rPr lang="en-US" dirty="0" smtClean="0"/>
              <a:t>ON </a:t>
            </a:r>
            <a:r>
              <a:rPr lang="en-US" dirty="0"/>
              <a:t>THE JOB TRAINING (VR OR OTHER FUNDING </a:t>
            </a:r>
            <a:r>
              <a:rPr lang="en-US" dirty="0" smtClean="0"/>
              <a:t>SOURCES</a:t>
            </a:r>
            <a:r>
              <a:rPr lang="en-US" dirty="0"/>
              <a:t>)</a:t>
            </a:r>
          </a:p>
          <a:p>
            <a:pPr hangingPunct="0"/>
            <a:r>
              <a:rPr lang="en-US" dirty="0" smtClean="0"/>
              <a:t>WOTC </a:t>
            </a:r>
            <a:r>
              <a:rPr lang="en-US" dirty="0"/>
              <a:t>OR OTHER TAX CREDITS</a:t>
            </a:r>
          </a:p>
          <a:p>
            <a:pPr hangingPunct="0"/>
            <a:r>
              <a:rPr lang="en-US" dirty="0" smtClean="0"/>
              <a:t>INITIAL </a:t>
            </a:r>
            <a:r>
              <a:rPr lang="en-US" dirty="0"/>
              <a:t>JOB COACHING</a:t>
            </a:r>
          </a:p>
          <a:p>
            <a:pPr hangingPunct="0"/>
            <a:r>
              <a:rPr lang="en-US" dirty="0" smtClean="0"/>
              <a:t>EMPLOYER </a:t>
            </a:r>
            <a:r>
              <a:rPr lang="en-US" dirty="0"/>
              <a:t>OR CO-WORKER STIPEND</a:t>
            </a:r>
          </a:p>
          <a:p>
            <a:pPr hangingPunct="0"/>
            <a:r>
              <a:rPr lang="en-US" dirty="0" smtClean="0"/>
              <a:t>TEMPORARY </a:t>
            </a:r>
            <a:r>
              <a:rPr lang="en-US" dirty="0"/>
              <a:t>WORK ASSIGNMENT</a:t>
            </a:r>
          </a:p>
          <a:p>
            <a:pPr hangingPunct="0"/>
            <a:r>
              <a:rPr lang="en-US" dirty="0" smtClean="0"/>
              <a:t>PRE-SCREENED APPLICANTS</a:t>
            </a:r>
            <a:br>
              <a:rPr lang="en-US" dirty="0" smtClean="0"/>
            </a:br>
            <a:endParaRPr lang="en-US" dirty="0"/>
          </a:p>
          <a:p>
            <a:pPr hangingPunct="0"/>
            <a:r>
              <a:rPr lang="en-US" dirty="0" smtClean="0"/>
              <a:t>REDUCED HIRING COSTS </a:t>
            </a:r>
          </a:p>
          <a:p>
            <a:pPr hangingPunct="0"/>
            <a:r>
              <a:rPr lang="en-US" dirty="0" smtClean="0"/>
              <a:t>CONTRACT </a:t>
            </a:r>
            <a:r>
              <a:rPr lang="en-US" dirty="0"/>
              <a:t>WORK (ON AGENCY PAYROLL)</a:t>
            </a:r>
          </a:p>
          <a:p>
            <a:pPr hangingPunct="0"/>
            <a:r>
              <a:rPr lang="en-US" dirty="0" smtClean="0"/>
              <a:t>PROMISE </a:t>
            </a:r>
            <a:r>
              <a:rPr lang="en-US" dirty="0"/>
              <a:t>SUPERVISION</a:t>
            </a:r>
          </a:p>
          <a:p>
            <a:pPr hangingPunct="0"/>
            <a:r>
              <a:rPr lang="en-US" dirty="0" smtClean="0"/>
              <a:t>PROMISE </a:t>
            </a:r>
            <a:r>
              <a:rPr lang="en-US" dirty="0"/>
              <a:t>PRODUCTIVITY (JOB WILL GET DONE)</a:t>
            </a:r>
          </a:p>
          <a:p>
            <a:r>
              <a:rPr lang="en-US" dirty="0" smtClean="0"/>
              <a:t>ON-GOING SUPPORT</a:t>
            </a:r>
          </a:p>
          <a:p>
            <a:r>
              <a:rPr lang="en-US" dirty="0" smtClean="0"/>
              <a:t>REDUCED TURNOVER RATE</a:t>
            </a:r>
          </a:p>
          <a:p>
            <a:r>
              <a:rPr lang="en-US" dirty="0" smtClean="0"/>
              <a:t>DEPT</a:t>
            </a:r>
            <a:r>
              <a:rPr lang="en-US" dirty="0"/>
              <a:t>. OF LABOR WAIVER</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5791200"/>
            <a:ext cx="4419600" cy="284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952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Has Written Goals</a:t>
            </a:r>
            <a:br>
              <a:rPr lang="en-US" dirty="0" smtClean="0"/>
            </a:br>
            <a:endParaRPr lang="en-US" dirty="0"/>
          </a:p>
        </p:txBody>
      </p:sp>
      <p:sp>
        <p:nvSpPr>
          <p:cNvPr id="3" name="Content Placeholder 2"/>
          <p:cNvSpPr>
            <a:spLocks noGrp="1"/>
          </p:cNvSpPr>
          <p:nvPr>
            <p:ph sz="quarter" idx="1"/>
          </p:nvPr>
        </p:nvSpPr>
        <p:spPr/>
        <p:txBody>
          <a:bodyPr>
            <a:normAutofit/>
          </a:bodyPr>
          <a:lstStyle/>
          <a:p>
            <a:r>
              <a:rPr lang="en-US" dirty="0" smtClean="0"/>
              <a:t>Clear</a:t>
            </a:r>
            <a:r>
              <a:rPr lang="en-US" dirty="0"/>
              <a:t>.</a:t>
            </a:r>
          </a:p>
          <a:p>
            <a:r>
              <a:rPr lang="en-US" dirty="0"/>
              <a:t>Specific.</a:t>
            </a:r>
          </a:p>
          <a:p>
            <a:r>
              <a:rPr lang="en-US" dirty="0"/>
              <a:t>Realistic/attainable.</a:t>
            </a:r>
          </a:p>
          <a:p>
            <a:r>
              <a:rPr lang="en-US" dirty="0"/>
              <a:t>Measurable.</a:t>
            </a:r>
          </a:p>
          <a:p>
            <a:r>
              <a:rPr lang="en-US" dirty="0"/>
              <a:t>Compelling.</a:t>
            </a:r>
          </a:p>
          <a:p>
            <a:r>
              <a:rPr lang="en-US" dirty="0"/>
              <a:t>Is committed to them.</a:t>
            </a:r>
          </a:p>
          <a:p>
            <a:r>
              <a:rPr lang="en-US" dirty="0"/>
              <a:t>Has internalized them.</a:t>
            </a:r>
          </a:p>
          <a:p>
            <a:endParaRPr lang="en-US" dirty="0"/>
          </a:p>
        </p:txBody>
      </p:sp>
      <p:pic>
        <p:nvPicPr>
          <p:cNvPr id="10242" name="Picture 2" descr="C:\Users\skilla\AppData\Local\Microsoft\Windows\Temporary Internet Files\Content.IE5\J37O2FZO\MP90040035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1371599"/>
            <a:ext cx="3780145" cy="3081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009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normAutofit fontScale="90000"/>
          </a:bodyPr>
          <a:lstStyle/>
          <a:p>
            <a:pPr algn="ctr"/>
            <a:r>
              <a:rPr lang="en-US" b="1" dirty="0" smtClean="0"/>
              <a:t>Work Opportunity Tax Credit (WOTC</a:t>
            </a:r>
            <a:r>
              <a:rPr lang="en-US" b="1" dirty="0" smtClean="0"/>
              <a:t>)</a:t>
            </a:r>
            <a:br>
              <a:rPr lang="en-US" b="1" dirty="0" smtClean="0"/>
            </a:br>
            <a:r>
              <a:rPr lang="en-US" sz="2200" u="sng" dirty="0" smtClean="0">
                <a:hlinkClick r:id="rId2"/>
              </a:rPr>
              <a:t>http</a:t>
            </a:r>
            <a:r>
              <a:rPr lang="en-US" sz="2200" u="sng" dirty="0">
                <a:hlinkClick r:id="rId2"/>
              </a:rPr>
              <a:t>://www.doleta.gov/business/incentives/opptax/wotcResources.cfm</a:t>
            </a:r>
            <a:endParaRPr lang="en-US" sz="2200" dirty="0"/>
          </a:p>
        </p:txBody>
      </p:sp>
      <p:sp>
        <p:nvSpPr>
          <p:cNvPr id="3" name="Content Placeholder 2"/>
          <p:cNvSpPr>
            <a:spLocks noGrp="1"/>
          </p:cNvSpPr>
          <p:nvPr>
            <p:ph idx="1"/>
          </p:nvPr>
        </p:nvSpPr>
        <p:spPr>
          <a:xfrm>
            <a:off x="457200" y="1905000"/>
            <a:ext cx="8458200" cy="4830763"/>
          </a:xfrm>
        </p:spPr>
        <p:txBody>
          <a:bodyPr>
            <a:normAutofit/>
          </a:bodyPr>
          <a:lstStyle/>
          <a:p>
            <a:pPr lvl="0"/>
            <a:r>
              <a:rPr lang="en-US" dirty="0"/>
              <a:t>Job Applicant/Employer completes </a:t>
            </a:r>
            <a:r>
              <a:rPr lang="en-US" u="sng" dirty="0" smtClean="0">
                <a:hlinkClick r:id="rId3"/>
              </a:rPr>
              <a:t>IRS </a:t>
            </a:r>
            <a:r>
              <a:rPr lang="en-US" u="sng" dirty="0">
                <a:hlinkClick r:id="rId3"/>
              </a:rPr>
              <a:t>Form 8850</a:t>
            </a:r>
            <a:r>
              <a:rPr lang="en-US" dirty="0"/>
              <a:t> by date of hire</a:t>
            </a:r>
            <a:endParaRPr lang="en-US" sz="1800" dirty="0"/>
          </a:p>
          <a:p>
            <a:pPr lvl="0"/>
            <a:r>
              <a:rPr lang="en-US" dirty="0"/>
              <a:t>Job Applicant/Employer completes, signs and dates either:</a:t>
            </a:r>
            <a:endParaRPr lang="en-US" sz="1800" dirty="0"/>
          </a:p>
          <a:p>
            <a:pPr lvl="1"/>
            <a:r>
              <a:rPr lang="en-US" u="sng" dirty="0">
                <a:hlinkClick r:id="rId4"/>
              </a:rPr>
              <a:t>ETA Form 9062 (</a:t>
            </a:r>
            <a:r>
              <a:rPr lang="en-US" u="sng" dirty="0" err="1">
                <a:hlinkClick r:id="rId4"/>
              </a:rPr>
              <a:t>pdf</a:t>
            </a:r>
            <a:r>
              <a:rPr lang="en-US" u="sng" dirty="0">
                <a:hlinkClick r:id="rId4"/>
              </a:rPr>
              <a:t>)</a:t>
            </a:r>
            <a:r>
              <a:rPr lang="en-US" dirty="0"/>
              <a:t>, Conditional Certification Form, if the job applicant received this form from a participating agency. This form means they have already been conditionally certified as belonging to a WOTC target group by a state workforce agency (SWA) or participating agency. Complete the bottom part of ETA Form 9062, sign and date it,  or </a:t>
            </a:r>
            <a:endParaRPr lang="en-US" sz="1400" dirty="0"/>
          </a:p>
          <a:p>
            <a:pPr lvl="1"/>
            <a:r>
              <a:rPr lang="en-US" u="sng" dirty="0">
                <a:hlinkClick r:id="rId5"/>
              </a:rPr>
              <a:t>ETA Form 9061 (</a:t>
            </a:r>
            <a:r>
              <a:rPr lang="en-US" u="sng" dirty="0" err="1">
                <a:hlinkClick r:id="rId5"/>
              </a:rPr>
              <a:t>pdf</a:t>
            </a:r>
            <a:r>
              <a:rPr lang="en-US" u="sng" dirty="0">
                <a:hlinkClick r:id="rId5"/>
              </a:rPr>
              <a:t>)</a:t>
            </a:r>
            <a:r>
              <a:rPr lang="en-US" dirty="0"/>
              <a:t>, Individual Characteristics Form, if the job applicant did not receive a conditional certification. If the new employee has not been conditionally certified, the employer and the new employee must complete, sign and date ETA Form 9061</a:t>
            </a:r>
            <a:endParaRPr lang="en-US" sz="1400" dirty="0"/>
          </a:p>
          <a:p>
            <a:pPr lvl="0"/>
            <a:r>
              <a:rPr lang="en-US" dirty="0"/>
              <a:t>Make copies of </a:t>
            </a:r>
            <a:r>
              <a:rPr lang="en-US" dirty="0" smtClean="0"/>
              <a:t>applicable Supporting Documentation</a:t>
            </a:r>
            <a:endParaRPr lang="en-US" sz="1800" dirty="0"/>
          </a:p>
          <a:p>
            <a:pPr lvl="1"/>
            <a:r>
              <a:rPr lang="en-US" dirty="0" smtClean="0"/>
              <a:t>E.g., Social </a:t>
            </a:r>
            <a:r>
              <a:rPr lang="en-US" dirty="0"/>
              <a:t>security </a:t>
            </a:r>
            <a:r>
              <a:rPr lang="en-US" dirty="0" smtClean="0"/>
              <a:t>card</a:t>
            </a:r>
            <a:r>
              <a:rPr lang="en-US" sz="1400" dirty="0" smtClean="0"/>
              <a:t>, </a:t>
            </a:r>
            <a:r>
              <a:rPr lang="en-US" dirty="0" smtClean="0"/>
              <a:t>Driver’s license</a:t>
            </a:r>
            <a:r>
              <a:rPr lang="en-US" sz="1400" dirty="0" smtClean="0"/>
              <a:t>, </a:t>
            </a:r>
            <a:r>
              <a:rPr lang="en-US" dirty="0" smtClean="0"/>
              <a:t>W-4</a:t>
            </a:r>
            <a:r>
              <a:rPr lang="en-US" sz="1400" dirty="0" smtClean="0"/>
              <a:t>, </a:t>
            </a:r>
            <a:r>
              <a:rPr lang="en-US" dirty="0" smtClean="0"/>
              <a:t>Letters </a:t>
            </a:r>
            <a:r>
              <a:rPr lang="en-US" dirty="0"/>
              <a:t>from social security </a:t>
            </a:r>
            <a:r>
              <a:rPr lang="en-US" dirty="0" smtClean="0"/>
              <a:t>administration, …</a:t>
            </a:r>
            <a:endParaRPr lang="en-US" sz="1400" dirty="0"/>
          </a:p>
          <a:p>
            <a:pPr lvl="0"/>
            <a:r>
              <a:rPr lang="en-US" dirty="0" smtClean="0"/>
              <a:t>Mail to:</a:t>
            </a:r>
            <a:r>
              <a:rPr lang="en-US" sz="1400" dirty="0"/>
              <a:t> </a:t>
            </a:r>
            <a:r>
              <a:rPr lang="en-US" sz="1400" dirty="0" smtClean="0"/>
              <a:t>   </a:t>
            </a:r>
            <a:r>
              <a:rPr lang="en-US" b="1" dirty="0" smtClean="0"/>
              <a:t>LWC/WOTC, P </a:t>
            </a:r>
            <a:r>
              <a:rPr lang="en-US" b="1" dirty="0"/>
              <a:t>O BOX </a:t>
            </a:r>
            <a:r>
              <a:rPr lang="en-US" b="1" dirty="0" smtClean="0"/>
              <a:t>94094, BATON </a:t>
            </a:r>
            <a:r>
              <a:rPr lang="en-US" b="1" dirty="0"/>
              <a:t>ROUGE,  LA </a:t>
            </a:r>
            <a:r>
              <a:rPr lang="en-US" b="1" dirty="0" smtClean="0"/>
              <a:t>70804</a:t>
            </a:r>
            <a:endParaRPr lang="en-US" sz="1800" dirty="0"/>
          </a:p>
        </p:txBody>
      </p:sp>
    </p:spTree>
    <p:extLst>
      <p:ext uri="{BB962C8B-B14F-4D97-AF65-F5344CB8AC3E}">
        <p14:creationId xmlns:p14="http://schemas.microsoft.com/office/powerpoint/2010/main" val="113658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Follows Written Goals Plan</a:t>
            </a:r>
            <a:br>
              <a:rPr lang="en-US" dirty="0" smtClean="0"/>
            </a:br>
            <a:endParaRPr lang="en-US" dirty="0"/>
          </a:p>
        </p:txBody>
      </p:sp>
      <p:sp>
        <p:nvSpPr>
          <p:cNvPr id="3" name="Content Placeholder 2"/>
          <p:cNvSpPr>
            <a:spLocks noGrp="1"/>
          </p:cNvSpPr>
          <p:nvPr>
            <p:ph sz="quarter" idx="1"/>
          </p:nvPr>
        </p:nvSpPr>
        <p:spPr>
          <a:xfrm>
            <a:off x="304800" y="1600200"/>
            <a:ext cx="7696200" cy="4873752"/>
          </a:xfrm>
        </p:spPr>
        <p:txBody>
          <a:bodyPr>
            <a:normAutofit/>
          </a:bodyPr>
          <a:lstStyle/>
          <a:p>
            <a:r>
              <a:rPr lang="en-US" dirty="0" smtClean="0"/>
              <a:t>Knows </a:t>
            </a:r>
            <a:r>
              <a:rPr lang="en-US" dirty="0"/>
              <a:t>what must be done and why.</a:t>
            </a:r>
          </a:p>
          <a:p>
            <a:r>
              <a:rPr lang="en-US" dirty="0"/>
              <a:t>Has developed action plans.</a:t>
            </a:r>
          </a:p>
          <a:p>
            <a:r>
              <a:rPr lang="en-US" dirty="0"/>
              <a:t>Follows action plan.</a:t>
            </a:r>
          </a:p>
          <a:p>
            <a:r>
              <a:rPr lang="en-US" dirty="0"/>
              <a:t>Has determined possible obstacles.</a:t>
            </a:r>
          </a:p>
          <a:p>
            <a:r>
              <a:rPr lang="en-US" dirty="0"/>
              <a:t>Has a plan to deal with the obstacles.</a:t>
            </a:r>
          </a:p>
          <a:p>
            <a:r>
              <a:rPr lang="en-US" dirty="0"/>
              <a:t>Has check points.</a:t>
            </a:r>
          </a:p>
          <a:p>
            <a:r>
              <a:rPr lang="en-US" dirty="0"/>
              <a:t>Debriefs daily.</a:t>
            </a:r>
          </a:p>
          <a:p>
            <a:endParaRPr lang="en-US" dirty="0"/>
          </a:p>
        </p:txBody>
      </p:sp>
      <p:pic>
        <p:nvPicPr>
          <p:cNvPr id="11266" name="Picture 2" descr="C:\Users\skilla\AppData\Local\Microsoft\Windows\Temporary Internet Files\Content.IE5\MDVG7MS7\MP90041180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2057400"/>
            <a:ext cx="2171402" cy="3114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141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3.	Has Positive Attitude</a:t>
            </a:r>
            <a:r>
              <a:rPr lang="en-US" dirty="0" smtClean="0"/>
              <a:t/>
            </a:r>
            <a:br>
              <a:rPr lang="en-US" dirty="0" smtClean="0"/>
            </a:br>
            <a:endParaRPr lang="en-US" dirty="0"/>
          </a:p>
        </p:txBody>
      </p:sp>
      <p:sp>
        <p:nvSpPr>
          <p:cNvPr id="3" name="Content Placeholder 2"/>
          <p:cNvSpPr>
            <a:spLocks noGrp="1"/>
          </p:cNvSpPr>
          <p:nvPr>
            <p:ph sz="quarter" idx="1"/>
          </p:nvPr>
        </p:nvSpPr>
        <p:spPr>
          <a:xfrm>
            <a:off x="457200" y="1295400"/>
            <a:ext cx="8229600" cy="4830763"/>
          </a:xfrm>
        </p:spPr>
        <p:txBody>
          <a:bodyPr>
            <a:normAutofit/>
          </a:bodyPr>
          <a:lstStyle/>
          <a:p>
            <a:r>
              <a:rPr lang="en-US" dirty="0" smtClean="0"/>
              <a:t>About </a:t>
            </a:r>
            <a:r>
              <a:rPr lang="en-US" dirty="0"/>
              <a:t>self.</a:t>
            </a:r>
          </a:p>
          <a:p>
            <a:r>
              <a:rPr lang="en-US" dirty="0"/>
              <a:t>About company.</a:t>
            </a:r>
          </a:p>
          <a:p>
            <a:r>
              <a:rPr lang="en-US" dirty="0"/>
              <a:t>About marketplace.</a:t>
            </a:r>
          </a:p>
          <a:p>
            <a:r>
              <a:rPr lang="en-US" dirty="0"/>
              <a:t>About learning.</a:t>
            </a:r>
          </a:p>
          <a:p>
            <a:r>
              <a:rPr lang="en-US" dirty="0"/>
              <a:t>About growing.</a:t>
            </a:r>
          </a:p>
          <a:p>
            <a:r>
              <a:rPr lang="en-US" dirty="0"/>
              <a:t>About value of what they have to offer.</a:t>
            </a:r>
          </a:p>
          <a:p>
            <a:r>
              <a:rPr lang="en-US" dirty="0"/>
              <a:t>About value of what company has to offer.</a:t>
            </a:r>
          </a:p>
          <a:p>
            <a:endParaRPr lang="en-US" dirty="0"/>
          </a:p>
        </p:txBody>
      </p:sp>
      <p:pic>
        <p:nvPicPr>
          <p:cNvPr id="2052" name="Picture 4" descr="C:\Users\skilla\AppData\Local\Microsoft\Windows\Temporary Internet Files\Content.IE5\MDVG7MS7\MP90042443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685800"/>
            <a:ext cx="1680865" cy="2516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010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4</a:t>
            </a:r>
            <a:r>
              <a:rPr lang="en-US" b="1" dirty="0" smtClean="0"/>
              <a:t>.	Strong Self Confidence</a:t>
            </a:r>
            <a:r>
              <a:rPr lang="en-US" dirty="0" smtClean="0"/>
              <a:t/>
            </a:r>
            <a:br>
              <a:rPr lang="en-US" dirty="0" smtClean="0"/>
            </a:br>
            <a:endParaRPr lang="en-US" dirty="0"/>
          </a:p>
        </p:txBody>
      </p:sp>
      <p:sp>
        <p:nvSpPr>
          <p:cNvPr id="3" name="Content Placeholder 2"/>
          <p:cNvSpPr>
            <a:spLocks noGrp="1"/>
          </p:cNvSpPr>
          <p:nvPr>
            <p:ph sz="quarter" idx="1"/>
          </p:nvPr>
        </p:nvSpPr>
        <p:spPr>
          <a:xfrm>
            <a:off x="457200" y="1447800"/>
            <a:ext cx="5715000" cy="5026152"/>
          </a:xfrm>
        </p:spPr>
        <p:txBody>
          <a:bodyPr>
            <a:normAutofit/>
          </a:bodyPr>
          <a:lstStyle/>
          <a:p>
            <a:r>
              <a:rPr lang="en-US" dirty="0" smtClean="0"/>
              <a:t>High </a:t>
            </a:r>
            <a:r>
              <a:rPr lang="en-US" dirty="0"/>
              <a:t>self image.</a:t>
            </a:r>
          </a:p>
          <a:p>
            <a:r>
              <a:rPr lang="en-US" dirty="0"/>
              <a:t>Is not effected by what others think.</a:t>
            </a:r>
          </a:p>
          <a:p>
            <a:r>
              <a:rPr lang="en-US" dirty="0" smtClean="0"/>
              <a:t>Doesn't </a:t>
            </a:r>
            <a:r>
              <a:rPr lang="en-US" dirty="0"/>
              <a:t>take a "no" as failure.</a:t>
            </a:r>
          </a:p>
          <a:p>
            <a:r>
              <a:rPr lang="en-US" dirty="0"/>
              <a:t>Learns from each behavior they perform.</a:t>
            </a:r>
          </a:p>
          <a:p>
            <a:r>
              <a:rPr lang="en-US" dirty="0"/>
              <a:t>Realizes that there is a lot to learn and it's ok not to be perfect.</a:t>
            </a:r>
          </a:p>
          <a:p>
            <a:endParaRPr lang="en-US" dirty="0"/>
          </a:p>
          <a:p>
            <a:endParaRPr lang="en-US" dirty="0"/>
          </a:p>
        </p:txBody>
      </p:sp>
      <p:pic>
        <p:nvPicPr>
          <p:cNvPr id="12290" name="Picture 2" descr="C:\Users\skilla\AppData\Local\Microsoft\Windows\Temporary Internet Files\Content.IE5\MDVG7MS7\MP90043049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2667000"/>
            <a:ext cx="26670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699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acro">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Macro">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cro">
      <a:fillStyleLst>
        <a:solidFill>
          <a:schemeClr val="phClr"/>
        </a:solidFill>
        <a:gradFill rotWithShape="1">
          <a:gsLst>
            <a:gs pos="0">
              <a:schemeClr val="phClr">
                <a:tint val="65000"/>
                <a:satMod val="300000"/>
              </a:schemeClr>
            </a:gs>
            <a:gs pos="100000">
              <a:schemeClr val="phClr">
                <a:tint val="80000"/>
                <a:satMod val="150000"/>
              </a:schemeClr>
            </a:gs>
          </a:gsLst>
          <a:lin ang="5400000" scaled="0"/>
        </a:gradFill>
        <a:gradFill rotWithShape="1">
          <a:gsLst>
            <a:gs pos="0">
              <a:schemeClr val="phClr">
                <a:shade val="90000"/>
                <a:satMod val="300000"/>
              </a:schemeClr>
            </a:gs>
            <a:gs pos="100000">
              <a:schemeClr val="phClr">
                <a:satMod val="150000"/>
              </a:schemeClr>
            </a:gs>
          </a:gsLst>
          <a:path path="circle">
            <a:fillToRect l="50000" t="100000" r="100000" b="50000"/>
          </a:path>
        </a:gradFill>
      </a:fillStyleLst>
      <a:lnStyleLst>
        <a:ln w="9525" cap="flat" cmpd="sng" algn="ctr">
          <a:solidFill>
            <a:schemeClr val="phClr"/>
          </a:solidFill>
          <a:prstDash val="solid"/>
        </a:ln>
        <a:ln w="13970" cap="flat" cmpd="sng" algn="ctr">
          <a:solidFill>
            <a:schemeClr val="phClr"/>
          </a:solidFill>
          <a:prstDash val="solid"/>
        </a:ln>
        <a:ln w="22225" cap="flat" cmpd="sng" algn="ctr">
          <a:solidFill>
            <a:schemeClr val="phClr"/>
          </a:solidFill>
          <a:prstDash val="solid"/>
        </a:ln>
      </a:lnStyleLst>
      <a:effectStyleLst>
        <a:effectStyle>
          <a:effectLst>
            <a:outerShdw blurRad="50800" dist="25400" dir="5400000" rotWithShape="0">
              <a:srgbClr val="000000">
                <a:alpha val="70000"/>
              </a:srgbClr>
            </a:outerShdw>
          </a:effectLst>
        </a:effectStyle>
        <a:effectStyle>
          <a:effectLst>
            <a:outerShdw blurRad="25400" dist="25400" dir="5400000" rotWithShape="0">
              <a:srgbClr val="000000">
                <a:alpha val="70000"/>
              </a:srgbClr>
            </a:outerShdw>
          </a:effectLst>
          <a:scene3d>
            <a:camera prst="orthographicFront">
              <a:rot lat="0" lon="0" rev="0"/>
            </a:camera>
            <a:lightRig rig="threePt" dir="tl"/>
          </a:scene3d>
          <a:sp3d contourW="15875" prstMaterial="softmetal">
            <a:bevelT w="25400" h="19050" prst="angle"/>
            <a:contourClr>
              <a:schemeClr val="phClr">
                <a:shade val="30000"/>
              </a:schemeClr>
            </a:contourClr>
          </a:sp3d>
        </a:effectStyle>
        <a:effectStyle>
          <a:effectLst>
            <a:outerShdw blurRad="25400" dist="25400" dir="5400000" rotWithShape="0">
              <a:srgbClr val="000000">
                <a:alpha val="40000"/>
              </a:srgbClr>
            </a:outerShdw>
          </a:effectLst>
          <a:scene3d>
            <a:camera prst="orthographicFront">
              <a:rot lat="0" lon="0" rev="0"/>
            </a:camera>
            <a:lightRig rig="threePt" dir="tl"/>
          </a:scene3d>
          <a:sp3d contourW="19050" prstMaterial="metal">
            <a:bevelT w="63500" h="31750" prst="angle"/>
            <a:contourClr>
              <a:schemeClr val="phClr">
                <a:shade val="25000"/>
                <a:satMod val="130000"/>
              </a:schemeClr>
            </a:contourClr>
          </a:sp3d>
        </a:effectStyle>
      </a:effectStyleLst>
      <a:bgFillStyleLst>
        <a:solidFill>
          <a:schemeClr val="phClr"/>
        </a:solidFill>
        <a:gradFill rotWithShape="1">
          <a:gsLst>
            <a:gs pos="0">
              <a:schemeClr val="phClr">
                <a:tint val="67000"/>
                <a:shade val="93000"/>
                <a:satMod val="110000"/>
                <a:lumMod val="90000"/>
              </a:schemeClr>
            </a:gs>
            <a:gs pos="76000">
              <a:schemeClr val="phClr">
                <a:tint val="85000"/>
                <a:shade val="75000"/>
                <a:satMod val="120000"/>
              </a:schemeClr>
            </a:gs>
            <a:gs pos="100000">
              <a:schemeClr val="phClr">
                <a:tint val="86000"/>
                <a:shade val="50000"/>
                <a:satMod val="130000"/>
              </a:schemeClr>
            </a:gs>
          </a:gsLst>
          <a:lin ang="5400000" scaled="0"/>
        </a:gradFill>
        <a:gradFill rotWithShape="1">
          <a:gsLst>
            <a:gs pos="0">
              <a:schemeClr val="phClr">
                <a:tint val="96000"/>
                <a:shade val="35000"/>
                <a:satMod val="146000"/>
                <a:lumMod val="101000"/>
              </a:schemeClr>
            </a:gs>
            <a:gs pos="26000">
              <a:schemeClr val="phClr">
                <a:tint val="96000"/>
                <a:shade val="96000"/>
                <a:satMod val="190000"/>
              </a:schemeClr>
            </a:gs>
            <a:gs pos="100000">
              <a:schemeClr val="phClr">
                <a:tint val="60000"/>
                <a:shade val="90000"/>
                <a:satMod val="220000"/>
                <a:lumMod val="11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TC101859866[[fn=Macro]]</Template>
  <TotalTime>4258</TotalTime>
  <Words>2958</Words>
  <Application>Microsoft Office PowerPoint</Application>
  <PresentationFormat>On-screen Show (4:3)</PresentationFormat>
  <Paragraphs>586</Paragraphs>
  <Slides>60</Slides>
  <Notes>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60</vt:i4>
      </vt:variant>
    </vt:vector>
  </HeadingPairs>
  <TitlesOfParts>
    <vt:vector size="63" baseType="lpstr">
      <vt:lpstr>Macro</vt:lpstr>
      <vt:lpstr>Acrobat Document</vt:lpstr>
      <vt:lpstr>Document</vt:lpstr>
      <vt:lpstr>Supported Employment:   Job Development Clinic </vt:lpstr>
      <vt:lpstr>Agenda</vt:lpstr>
      <vt:lpstr>What is Job Development?</vt:lpstr>
      <vt:lpstr>What is Job Development?</vt:lpstr>
      <vt:lpstr>  16 Core Competencies of Successful Job Developers a.k.a.  “What are the things I should be doing to ensure that I am successful?”</vt:lpstr>
      <vt:lpstr>1. Has Written Goals </vt:lpstr>
      <vt:lpstr>2. Follows Written Goals Plan </vt:lpstr>
      <vt:lpstr>3. Has Positive Attitude </vt:lpstr>
      <vt:lpstr>4. Strong Self Confidence </vt:lpstr>
      <vt:lpstr>5. Controls Emotions </vt:lpstr>
      <vt:lpstr>6. Recovers From Rejection </vt:lpstr>
      <vt:lpstr>7. Consistent, Effective Prospecting </vt:lpstr>
      <vt:lpstr>8. Reaches Decision Maker </vt:lpstr>
      <vt:lpstr>9. Effective Listening/Questioning </vt:lpstr>
      <vt:lpstr>10. Early Bonding &amp; Rapport</vt:lpstr>
      <vt:lpstr>11. Uncovering Actual Budgets </vt:lpstr>
      <vt:lpstr>12. Discovering Why Prospects Buy </vt:lpstr>
      <vt:lpstr>13. Qualifies Proposals &amp; Quotes </vt:lpstr>
      <vt:lpstr>14. Gets Commitments and Decisions </vt:lpstr>
      <vt:lpstr>15. Strong Desire for Success </vt:lpstr>
      <vt:lpstr>16. Commitment, Doing What It Takes for Success</vt:lpstr>
      <vt:lpstr>Association of Persons Supporting Employment First (APSE): www.apse.org </vt:lpstr>
      <vt:lpstr>APSE Supported Employment Competencies in Marketing and Job Development, cont.</vt:lpstr>
      <vt:lpstr>Career One Stop Louisiana Labor Market Information</vt:lpstr>
      <vt:lpstr>Career Tools</vt:lpstr>
      <vt:lpstr>People First Language</vt:lpstr>
      <vt:lpstr>Job Development is a Process</vt:lpstr>
      <vt:lpstr>Before the First Meeting</vt:lpstr>
      <vt:lpstr>Group Exercise: Developing Your Intro? </vt:lpstr>
      <vt:lpstr>Who are your customers?</vt:lpstr>
      <vt:lpstr>What problems are you are trying to solve?</vt:lpstr>
      <vt:lpstr>What are your services?</vt:lpstr>
      <vt:lpstr>What are the benefits of SE?</vt:lpstr>
      <vt:lpstr>What is your unique advantage?</vt:lpstr>
      <vt:lpstr>SE Introductions</vt:lpstr>
      <vt:lpstr>Exercise: Introduction</vt:lpstr>
      <vt:lpstr>Marketing Tools</vt:lpstr>
      <vt:lpstr>Agency Flyer</vt:lpstr>
      <vt:lpstr>Job Applications</vt:lpstr>
      <vt:lpstr>Job Development Planning </vt:lpstr>
      <vt:lpstr>Job Development Log Employer _________________ Address___________________Phone ________  </vt:lpstr>
      <vt:lpstr>Developing Employer Relationships</vt:lpstr>
      <vt:lpstr>DEVELOPING A RELATIONSHIP </vt:lpstr>
      <vt:lpstr>Purposes of Employer Meetings</vt:lpstr>
      <vt:lpstr>Employer Meetings</vt:lpstr>
      <vt:lpstr>Job Development Tips</vt:lpstr>
      <vt:lpstr>Job Development Bloopers</vt:lpstr>
      <vt:lpstr>Assessing Employers’ Needs</vt:lpstr>
      <vt:lpstr>Information To Gather During The First Meeting</vt:lpstr>
      <vt:lpstr>ASSESSING EMPLOYERS’ NEEDS AND CONCERNS</vt:lpstr>
      <vt:lpstr>Addressing Employers’ Concerns</vt:lpstr>
      <vt:lpstr>INHERENT SELLING POINTS</vt:lpstr>
      <vt:lpstr>Benefits</vt:lpstr>
      <vt:lpstr>The Business Case http://askearn.org/docs/brochures/pdf/BusinessCase-ACC.pdf</vt:lpstr>
      <vt:lpstr>Employer Concerns</vt:lpstr>
      <vt:lpstr>RESPOND TO OBJECTIONS BY: </vt:lpstr>
      <vt:lpstr>Feel, Felt, Found</vt:lpstr>
      <vt:lpstr>Exercise: Addressing Employers’ Concerns</vt:lpstr>
      <vt:lpstr>SWEETENERS &amp; HOLE CARDS</vt:lpstr>
      <vt:lpstr>Work Opportunity Tax Credit (WOTC) http://www.doleta.gov/business/incentives/opptax/wotcResources.cfm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Supported Employment Marketing</dc:title>
  <dc:creator>Stazio, Laura</dc:creator>
  <cp:lastModifiedBy>Stazio, Laura</cp:lastModifiedBy>
  <cp:revision>146</cp:revision>
  <cp:lastPrinted>2013-11-19T23:17:35Z</cp:lastPrinted>
  <dcterms:created xsi:type="dcterms:W3CDTF">2013-05-10T18:31:19Z</dcterms:created>
  <dcterms:modified xsi:type="dcterms:W3CDTF">2013-11-21T23:03:47Z</dcterms:modified>
</cp:coreProperties>
</file>