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7772400" cy="100584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92" userDrawn="1">
          <p15:clr>
            <a:srgbClr val="A4A3A4"/>
          </p15:clr>
        </p15:guide>
        <p15:guide id="2" pos="24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nco, Maria T." initials="BMT" lastIdx="2" clrIdx="0">
    <p:extLst>
      <p:ext uri="{19B8F6BF-5375-455C-9EA6-DF929625EA0E}">
        <p15:presenceInfo xmlns:p15="http://schemas.microsoft.com/office/powerpoint/2012/main" userId="S-1-5-21-2113824390-172908180-308554878-960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51" autoAdjust="0"/>
  </p:normalViewPr>
  <p:slideViewPr>
    <p:cSldViewPr snapToGrid="0">
      <p:cViewPr varScale="1">
        <p:scale>
          <a:sx n="77" d="100"/>
          <a:sy n="77" d="100"/>
        </p:scale>
        <p:origin x="2886" y="90"/>
      </p:cViewPr>
      <p:guideLst>
        <p:guide orient="horz" pos="3192"/>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08CD78-B9B9-4A38-99AE-2A8A05C8E66F}"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9A9A7-9883-485B-8BDD-509205CC2E57}" type="slidenum">
              <a:rPr lang="en-US" smtClean="0"/>
              <a:t>‹#›</a:t>
            </a:fld>
            <a:endParaRPr lang="en-US"/>
          </a:p>
        </p:txBody>
      </p:sp>
    </p:spTree>
    <p:extLst>
      <p:ext uri="{BB962C8B-B14F-4D97-AF65-F5344CB8AC3E}">
        <p14:creationId xmlns:p14="http://schemas.microsoft.com/office/powerpoint/2010/main" val="283987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08CD78-B9B9-4A38-99AE-2A8A05C8E66F}"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9A9A7-9883-485B-8BDD-509205CC2E57}" type="slidenum">
              <a:rPr lang="en-US" smtClean="0"/>
              <a:t>‹#›</a:t>
            </a:fld>
            <a:endParaRPr lang="en-US"/>
          </a:p>
        </p:txBody>
      </p:sp>
    </p:spTree>
    <p:extLst>
      <p:ext uri="{BB962C8B-B14F-4D97-AF65-F5344CB8AC3E}">
        <p14:creationId xmlns:p14="http://schemas.microsoft.com/office/powerpoint/2010/main" val="375609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08CD78-B9B9-4A38-99AE-2A8A05C8E66F}"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9A9A7-9883-485B-8BDD-509205CC2E57}" type="slidenum">
              <a:rPr lang="en-US" smtClean="0"/>
              <a:t>‹#›</a:t>
            </a:fld>
            <a:endParaRPr lang="en-US"/>
          </a:p>
        </p:txBody>
      </p:sp>
    </p:spTree>
    <p:extLst>
      <p:ext uri="{BB962C8B-B14F-4D97-AF65-F5344CB8AC3E}">
        <p14:creationId xmlns:p14="http://schemas.microsoft.com/office/powerpoint/2010/main" val="4179384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08CD78-B9B9-4A38-99AE-2A8A05C8E66F}"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9A9A7-9883-485B-8BDD-509205CC2E57}" type="slidenum">
              <a:rPr lang="en-US" smtClean="0"/>
              <a:t>‹#›</a:t>
            </a:fld>
            <a:endParaRPr lang="en-US"/>
          </a:p>
        </p:txBody>
      </p:sp>
    </p:spTree>
    <p:extLst>
      <p:ext uri="{BB962C8B-B14F-4D97-AF65-F5344CB8AC3E}">
        <p14:creationId xmlns:p14="http://schemas.microsoft.com/office/powerpoint/2010/main" val="3071985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08CD78-B9B9-4A38-99AE-2A8A05C8E66F}"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9A9A7-9883-485B-8BDD-509205CC2E57}" type="slidenum">
              <a:rPr lang="en-US" smtClean="0"/>
              <a:t>‹#›</a:t>
            </a:fld>
            <a:endParaRPr lang="en-US"/>
          </a:p>
        </p:txBody>
      </p:sp>
    </p:spTree>
    <p:extLst>
      <p:ext uri="{BB962C8B-B14F-4D97-AF65-F5344CB8AC3E}">
        <p14:creationId xmlns:p14="http://schemas.microsoft.com/office/powerpoint/2010/main" val="573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08CD78-B9B9-4A38-99AE-2A8A05C8E66F}"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9A9A7-9883-485B-8BDD-509205CC2E57}" type="slidenum">
              <a:rPr lang="en-US" smtClean="0"/>
              <a:t>‹#›</a:t>
            </a:fld>
            <a:endParaRPr lang="en-US"/>
          </a:p>
        </p:txBody>
      </p:sp>
    </p:spTree>
    <p:extLst>
      <p:ext uri="{BB962C8B-B14F-4D97-AF65-F5344CB8AC3E}">
        <p14:creationId xmlns:p14="http://schemas.microsoft.com/office/powerpoint/2010/main" val="3479430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08CD78-B9B9-4A38-99AE-2A8A05C8E66F}" type="datetimeFigureOut">
              <a:rPr lang="en-US" smtClean="0"/>
              <a:t>8/2/2018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79A9A7-9883-485B-8BDD-509205CC2E57}" type="slidenum">
              <a:rPr lang="en-US" smtClean="0"/>
              <a:t>‹#›</a:t>
            </a:fld>
            <a:endParaRPr lang="en-US"/>
          </a:p>
        </p:txBody>
      </p:sp>
    </p:spTree>
    <p:extLst>
      <p:ext uri="{BB962C8B-B14F-4D97-AF65-F5344CB8AC3E}">
        <p14:creationId xmlns:p14="http://schemas.microsoft.com/office/powerpoint/2010/main" val="78989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08CD78-B9B9-4A38-99AE-2A8A05C8E66F}" type="datetimeFigureOut">
              <a:rPr lang="en-US" smtClean="0"/>
              <a:t>8/2/2018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9A9A7-9883-485B-8BDD-509205CC2E57}" type="slidenum">
              <a:rPr lang="en-US" smtClean="0"/>
              <a:t>‹#›</a:t>
            </a:fld>
            <a:endParaRPr lang="en-US"/>
          </a:p>
        </p:txBody>
      </p:sp>
    </p:spTree>
    <p:extLst>
      <p:ext uri="{BB962C8B-B14F-4D97-AF65-F5344CB8AC3E}">
        <p14:creationId xmlns:p14="http://schemas.microsoft.com/office/powerpoint/2010/main" val="159014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8CD78-B9B9-4A38-99AE-2A8A05C8E66F}" type="datetimeFigureOut">
              <a:rPr lang="en-US" smtClean="0"/>
              <a:t>8/2/2018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79A9A7-9883-485B-8BDD-509205CC2E57}" type="slidenum">
              <a:rPr lang="en-US" smtClean="0"/>
              <a:t>‹#›</a:t>
            </a:fld>
            <a:endParaRPr lang="en-US"/>
          </a:p>
        </p:txBody>
      </p:sp>
    </p:spTree>
    <p:extLst>
      <p:ext uri="{BB962C8B-B14F-4D97-AF65-F5344CB8AC3E}">
        <p14:creationId xmlns:p14="http://schemas.microsoft.com/office/powerpoint/2010/main" val="2724153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2108CD78-B9B9-4A38-99AE-2A8A05C8E66F}"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9A9A7-9883-485B-8BDD-509205CC2E57}" type="slidenum">
              <a:rPr lang="en-US" smtClean="0"/>
              <a:t>‹#›</a:t>
            </a:fld>
            <a:endParaRPr lang="en-US"/>
          </a:p>
        </p:txBody>
      </p:sp>
    </p:spTree>
    <p:extLst>
      <p:ext uri="{BB962C8B-B14F-4D97-AF65-F5344CB8AC3E}">
        <p14:creationId xmlns:p14="http://schemas.microsoft.com/office/powerpoint/2010/main" val="2329980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2108CD78-B9B9-4A38-99AE-2A8A05C8E66F}"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9A9A7-9883-485B-8BDD-509205CC2E57}" type="slidenum">
              <a:rPr lang="en-US" smtClean="0"/>
              <a:t>‹#›</a:t>
            </a:fld>
            <a:endParaRPr lang="en-US"/>
          </a:p>
        </p:txBody>
      </p:sp>
    </p:spTree>
    <p:extLst>
      <p:ext uri="{BB962C8B-B14F-4D97-AF65-F5344CB8AC3E}">
        <p14:creationId xmlns:p14="http://schemas.microsoft.com/office/powerpoint/2010/main" val="3948108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108CD78-B9B9-4A38-99AE-2A8A05C8E66F}" type="datetimeFigureOut">
              <a:rPr lang="en-US" smtClean="0"/>
              <a:t>8/2/2018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1879A9A7-9883-485B-8BDD-509205CC2E57}" type="slidenum">
              <a:rPr lang="en-US" smtClean="0"/>
              <a:t>‹#›</a:t>
            </a:fld>
            <a:endParaRPr lang="en-US"/>
          </a:p>
        </p:txBody>
      </p:sp>
    </p:spTree>
    <p:extLst>
      <p:ext uri="{BB962C8B-B14F-4D97-AF65-F5344CB8AC3E}">
        <p14:creationId xmlns:p14="http://schemas.microsoft.com/office/powerpoint/2010/main" val="8991217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gif"/><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g"/><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12893" y="190005"/>
            <a:ext cx="7254091" cy="9729789"/>
          </a:xfrm>
          <a:prstGeom prst="rect">
            <a:avLst/>
          </a:prstGeom>
          <a:solidFill>
            <a:srgbClr val="FF0000">
              <a:alpha val="20000"/>
            </a:srgb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chemeClr val="tx1"/>
                </a:solidFill>
                <a:latin typeface="Comic Sans MS" panose="030F0702030302020204" pitchFamily="66" charset="0"/>
              </a:rPr>
              <a:t> </a:t>
            </a:r>
            <a:endParaRPr lang="en-US" sz="1000" dirty="0">
              <a:solidFill>
                <a:schemeClr val="tx1"/>
              </a:solidFill>
              <a:latin typeface="Comic Sans MS" panose="030F0702030302020204" pitchFamily="66" charset="0"/>
            </a:endParaRPr>
          </a:p>
        </p:txBody>
      </p:sp>
      <p:sp>
        <p:nvSpPr>
          <p:cNvPr id="25" name="Rounded Rectangle 24"/>
          <p:cNvSpPr/>
          <p:nvPr/>
        </p:nvSpPr>
        <p:spPr>
          <a:xfrm>
            <a:off x="3968291" y="6515355"/>
            <a:ext cx="3333217" cy="3285251"/>
          </a:xfrm>
          <a:prstGeom prst="roundRect">
            <a:avLst/>
          </a:prstGeom>
          <a:solidFill>
            <a:schemeClr val="accent3">
              <a:lumMod val="20000"/>
              <a:lumOff val="80000"/>
            </a:schemeClr>
          </a:solidFill>
          <a:ln w="50800">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3545794" y="-1123211"/>
            <a:ext cx="634789" cy="3787069"/>
          </a:xfrm>
          <a:prstGeom prst="rect">
            <a:avLst/>
          </a:prstGeom>
          <a:noFill/>
        </p:spPr>
        <p:txBody>
          <a:bodyPr vert="vert270" wrap="square" lIns="75438" tIns="37719" rIns="75438" bIns="37719">
            <a:spAutoFit/>
          </a:bodyPr>
          <a:lstStyle/>
          <a:p>
            <a:pPr algn="ctr"/>
            <a:r>
              <a:rPr lang="en-US" sz="3135" dirty="0" smtClean="0">
                <a:ln w="0"/>
                <a:solidFill>
                  <a:srgbClr val="0070C0"/>
                </a:solidFill>
                <a:effectLst>
                  <a:outerShdw blurRad="38100" dist="19050" dir="2700000" algn="tl" rotWithShape="0">
                    <a:schemeClr val="dk1">
                      <a:alpha val="40000"/>
                    </a:schemeClr>
                  </a:outerShdw>
                </a:effectLst>
                <a:latin typeface="Comic Sans MS" panose="030F0702030302020204" pitchFamily="66" charset="0"/>
              </a:rPr>
              <a:t>Children’s </a:t>
            </a:r>
            <a:r>
              <a:rPr lang="en-US" sz="3135" dirty="0">
                <a:ln w="0"/>
                <a:solidFill>
                  <a:srgbClr val="0070C0"/>
                </a:solidFill>
                <a:effectLst>
                  <a:outerShdw blurRad="38100" dist="19050" dir="2700000" algn="tl" rotWithShape="0">
                    <a:schemeClr val="dk1">
                      <a:alpha val="40000"/>
                    </a:schemeClr>
                  </a:outerShdw>
                </a:effectLst>
                <a:latin typeface="Comic Sans MS" panose="030F0702030302020204" pitchFamily="66" charset="0"/>
              </a:rPr>
              <a:t>Chronicle </a:t>
            </a:r>
          </a:p>
        </p:txBody>
      </p:sp>
      <p:sp>
        <p:nvSpPr>
          <p:cNvPr id="22" name="TextBox 21"/>
          <p:cNvSpPr txBox="1"/>
          <p:nvPr/>
        </p:nvSpPr>
        <p:spPr>
          <a:xfrm>
            <a:off x="1219327" y="9707184"/>
            <a:ext cx="7254090" cy="276999"/>
          </a:xfrm>
          <a:prstGeom prst="rect">
            <a:avLst/>
          </a:prstGeom>
          <a:noFill/>
        </p:spPr>
        <p:txBody>
          <a:bodyPr wrap="square" rtlCol="0">
            <a:spAutoFit/>
          </a:bodyPr>
          <a:lstStyle/>
          <a:p>
            <a:r>
              <a:rPr lang="en-US" sz="1000" b="1" dirty="0" smtClean="0">
                <a:latin typeface="Comic Sans MS" panose="030F0702030302020204" pitchFamily="66" charset="0"/>
              </a:rPr>
              <a:t>	Riddle:</a:t>
            </a:r>
            <a:r>
              <a:rPr lang="en-US" sz="1200" dirty="0" smtClean="0"/>
              <a:t> </a:t>
            </a:r>
            <a:r>
              <a:rPr lang="en-US" sz="1200" dirty="0"/>
              <a:t>What do elves learn at school</a:t>
            </a:r>
            <a:r>
              <a:rPr lang="en-US" sz="1200" dirty="0" smtClean="0"/>
              <a:t>?</a:t>
            </a:r>
            <a:endParaRPr lang="en-US" sz="1200" dirty="0"/>
          </a:p>
        </p:txBody>
      </p:sp>
      <p:sp>
        <p:nvSpPr>
          <p:cNvPr id="11" name="Rectangle 10"/>
          <p:cNvSpPr/>
          <p:nvPr/>
        </p:nvSpPr>
        <p:spPr>
          <a:xfrm>
            <a:off x="212893" y="1071652"/>
            <a:ext cx="7254091" cy="255326"/>
          </a:xfrm>
          <a:prstGeom prst="rect">
            <a:avLst/>
          </a:prstGeom>
        </p:spPr>
        <p:txBody>
          <a:bodyPr wrap="square">
            <a:spAutoFit/>
          </a:bodyPr>
          <a:lstStyle/>
          <a:p>
            <a:pPr algn="ctr">
              <a:lnSpc>
                <a:spcPct val="107000"/>
              </a:lnSpc>
              <a:spcAft>
                <a:spcPts val="660"/>
              </a:spcAft>
            </a:pPr>
            <a:r>
              <a:rPr lang="en-US" sz="990" kern="1400" dirty="0">
                <a:solidFill>
                  <a:srgbClr val="0070C0"/>
                </a:solidFill>
                <a:latin typeface="Comic Sans MS" panose="030F0702030302020204" pitchFamily="66" charset="0"/>
              </a:rPr>
              <a:t>A </a:t>
            </a:r>
            <a:r>
              <a:rPr lang="en-US" sz="990" kern="1400" dirty="0" smtClean="0">
                <a:solidFill>
                  <a:srgbClr val="0070C0"/>
                </a:solidFill>
                <a:latin typeface="Comic Sans MS" panose="030F0702030302020204" pitchFamily="66" charset="0"/>
              </a:rPr>
              <a:t>Monthly Parent </a:t>
            </a:r>
            <a:r>
              <a:rPr lang="en-US" sz="990" kern="1400" dirty="0">
                <a:solidFill>
                  <a:srgbClr val="0070C0"/>
                </a:solidFill>
                <a:latin typeface="Comic Sans MS" panose="030F0702030302020204" pitchFamily="66" charset="0"/>
              </a:rPr>
              <a:t>Newsletter of LSUHSC Early Head </a:t>
            </a:r>
            <a:r>
              <a:rPr lang="en-US" sz="990" kern="1400" dirty="0" smtClean="0">
                <a:solidFill>
                  <a:srgbClr val="0070C0"/>
                </a:solidFill>
                <a:latin typeface="Comic Sans MS" panose="030F0702030302020204" pitchFamily="66" charset="0"/>
              </a:rPr>
              <a:t>Start-Child </a:t>
            </a:r>
            <a:r>
              <a:rPr lang="en-US" sz="990" kern="1400" dirty="0">
                <a:solidFill>
                  <a:srgbClr val="0070C0"/>
                </a:solidFill>
                <a:latin typeface="Comic Sans MS" panose="030F0702030302020204" pitchFamily="66" charset="0"/>
              </a:rPr>
              <a:t>Care </a:t>
            </a:r>
            <a:r>
              <a:rPr lang="en-US" sz="990" kern="1400" dirty="0" smtClean="0">
                <a:solidFill>
                  <a:srgbClr val="0070C0"/>
                </a:solidFill>
                <a:latin typeface="Comic Sans MS" panose="030F0702030302020204" pitchFamily="66" charset="0"/>
              </a:rPr>
              <a:t>Partnership - August 2018: Volume </a:t>
            </a:r>
            <a:r>
              <a:rPr lang="en-US" sz="990" kern="1400" dirty="0">
                <a:solidFill>
                  <a:srgbClr val="0070C0"/>
                </a:solidFill>
                <a:latin typeface="Comic Sans MS" panose="030F0702030302020204" pitchFamily="66" charset="0"/>
              </a:rPr>
              <a:t>4</a:t>
            </a:r>
            <a:r>
              <a:rPr lang="en-US" sz="990" kern="1400" dirty="0" smtClean="0">
                <a:solidFill>
                  <a:srgbClr val="0070C0"/>
                </a:solidFill>
                <a:latin typeface="Comic Sans MS" panose="030F0702030302020204" pitchFamily="66" charset="0"/>
              </a:rPr>
              <a:t>, Issue 1 </a:t>
            </a:r>
            <a:endParaRPr lang="en-US" sz="990" kern="1400" dirty="0">
              <a:solidFill>
                <a:srgbClr val="0070C0"/>
              </a:solidFill>
              <a:latin typeface="Trebuchet MS" panose="020B0603020202020204" pitchFamily="34" charset="0"/>
            </a:endParaRPr>
          </a:p>
        </p:txBody>
      </p:sp>
      <p:pic>
        <p:nvPicPr>
          <p:cNvPr id="13" name="Picture 2" descr="See the source image"/>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381726" y="279406"/>
            <a:ext cx="648466" cy="646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9" name="Rounded Rectangle 18"/>
          <p:cNvSpPr/>
          <p:nvPr/>
        </p:nvSpPr>
        <p:spPr>
          <a:xfrm>
            <a:off x="3941106" y="1313427"/>
            <a:ext cx="3417827" cy="500644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059168" y="1384281"/>
            <a:ext cx="3195084" cy="4970591"/>
          </a:xfrm>
          <a:prstGeom prst="rect">
            <a:avLst/>
          </a:prstGeom>
          <a:noFill/>
        </p:spPr>
        <p:txBody>
          <a:bodyPr wrap="square" rtlCol="0">
            <a:spAutoFit/>
          </a:bodyPr>
          <a:lstStyle/>
          <a:p>
            <a:pPr algn="ctr"/>
            <a:endParaRPr lang="en-US" sz="1400" dirty="0" smtClean="0">
              <a:latin typeface="Comic Sans MS" panose="030F0702030302020204" pitchFamily="66" charset="0"/>
            </a:endParaRPr>
          </a:p>
          <a:p>
            <a:pPr algn="ctr"/>
            <a:endParaRPr lang="en-US" sz="1400" dirty="0" smtClean="0">
              <a:latin typeface="Comic Sans MS" panose="030F0702030302020204" pitchFamily="66" charset="0"/>
            </a:endParaRPr>
          </a:p>
          <a:p>
            <a:pPr algn="ctr"/>
            <a:endParaRPr lang="en-US" sz="1400" dirty="0">
              <a:latin typeface="Comic Sans MS" panose="030F0702030302020204" pitchFamily="66" charset="0"/>
            </a:endParaRPr>
          </a:p>
          <a:p>
            <a:pPr algn="ctr"/>
            <a:r>
              <a:rPr lang="en-US" sz="1400" dirty="0" smtClean="0">
                <a:latin typeface="Comic Sans MS" panose="030F0702030302020204" pitchFamily="66" charset="0"/>
              </a:rPr>
              <a:t>Head Start Drop-Off </a:t>
            </a:r>
            <a:r>
              <a:rPr lang="en-US" sz="1400" dirty="0">
                <a:latin typeface="Comic Sans MS" panose="030F0702030302020204" pitchFamily="66" charset="0"/>
              </a:rPr>
              <a:t>T</a:t>
            </a:r>
            <a:r>
              <a:rPr lang="en-US" sz="1400" dirty="0" smtClean="0">
                <a:latin typeface="Comic Sans MS" panose="030F0702030302020204" pitchFamily="66" charset="0"/>
              </a:rPr>
              <a:t>ips</a:t>
            </a:r>
          </a:p>
          <a:p>
            <a:pPr marL="285750" indent="-171450">
              <a:buFont typeface="Wingdings" panose="05000000000000000000" pitchFamily="2" charset="2"/>
              <a:buChar char="q"/>
            </a:pPr>
            <a:r>
              <a:rPr lang="en-US" sz="1100" b="1" dirty="0" smtClean="0"/>
              <a:t>Bring </a:t>
            </a:r>
            <a:r>
              <a:rPr lang="en-US" sz="1100" b="1" dirty="0"/>
              <a:t>something </a:t>
            </a:r>
            <a:r>
              <a:rPr lang="en-US" sz="1100" b="1" dirty="0" smtClean="0"/>
              <a:t>familiar.</a:t>
            </a:r>
            <a:br>
              <a:rPr lang="en-US" sz="1100" b="1" dirty="0" smtClean="0"/>
            </a:br>
            <a:r>
              <a:rPr lang="en-US" sz="1000" dirty="0" smtClean="0"/>
              <a:t>A </a:t>
            </a:r>
            <a:r>
              <a:rPr lang="en-US" sz="1000" dirty="0"/>
              <a:t>reminder of home will make those first few trips </a:t>
            </a:r>
            <a:r>
              <a:rPr lang="en-US" sz="1000" dirty="0" smtClean="0"/>
              <a:t>to daycare </a:t>
            </a:r>
            <a:r>
              <a:rPr lang="en-US" sz="1000" dirty="0"/>
              <a:t>a little easier and provide comfort on difficult days</a:t>
            </a:r>
            <a:r>
              <a:rPr lang="en-US" sz="1000" dirty="0" smtClean="0"/>
              <a:t>.</a:t>
            </a:r>
          </a:p>
          <a:p>
            <a:pPr marL="285750" indent="-171450">
              <a:buFont typeface="Wingdings" panose="05000000000000000000" pitchFamily="2" charset="2"/>
              <a:buChar char="q"/>
            </a:pPr>
            <a:r>
              <a:rPr lang="en-US" sz="1100" b="1" dirty="0" smtClean="0"/>
              <a:t>Create </a:t>
            </a:r>
            <a:r>
              <a:rPr lang="en-US" sz="1100" b="1" dirty="0"/>
              <a:t>a goodbye </a:t>
            </a:r>
            <a:r>
              <a:rPr lang="en-US" sz="1100" b="1" dirty="0" smtClean="0"/>
              <a:t>ritual.</a:t>
            </a:r>
            <a:br>
              <a:rPr lang="en-US" sz="1100" b="1" dirty="0" smtClean="0"/>
            </a:br>
            <a:r>
              <a:rPr lang="en-US" sz="1000" dirty="0" smtClean="0"/>
              <a:t>Families </a:t>
            </a:r>
            <a:r>
              <a:rPr lang="en-US" sz="1000" dirty="0"/>
              <a:t>create a consistent goodbye ritual to create a fuss-free drop off. </a:t>
            </a:r>
            <a:r>
              <a:rPr lang="en-US" sz="1000" dirty="0" smtClean="0"/>
              <a:t>Examples may be giving </a:t>
            </a:r>
            <a:r>
              <a:rPr lang="en-US" sz="1000" dirty="0"/>
              <a:t>a high-five, saying, "I love you," or a kiss on both </a:t>
            </a:r>
            <a:r>
              <a:rPr lang="en-US" sz="1000" dirty="0" smtClean="0"/>
              <a:t>cheeks.</a:t>
            </a:r>
          </a:p>
          <a:p>
            <a:pPr marL="285750" indent="-171450">
              <a:buFont typeface="Wingdings" panose="05000000000000000000" pitchFamily="2" charset="2"/>
              <a:buChar char="q"/>
            </a:pPr>
            <a:r>
              <a:rPr lang="en-US" sz="1100" b="1" dirty="0" smtClean="0"/>
              <a:t>Talk </a:t>
            </a:r>
            <a:r>
              <a:rPr lang="en-US" sz="1100" b="1" dirty="0"/>
              <a:t>it </a:t>
            </a:r>
            <a:r>
              <a:rPr lang="en-US" sz="1100" b="1" dirty="0" smtClean="0"/>
              <a:t>through.</a:t>
            </a:r>
            <a:br>
              <a:rPr lang="en-US" sz="1100" b="1" dirty="0" smtClean="0"/>
            </a:br>
            <a:r>
              <a:rPr lang="en-US" sz="1000" dirty="0" smtClean="0"/>
              <a:t>Children benefit </a:t>
            </a:r>
            <a:r>
              <a:rPr lang="en-US" sz="1000" dirty="0"/>
              <a:t>from parents talking through what this new thing called </a:t>
            </a:r>
            <a:r>
              <a:rPr lang="en-US" sz="1000" dirty="0" smtClean="0"/>
              <a:t>school  </a:t>
            </a:r>
            <a:r>
              <a:rPr lang="en-US" sz="1000" dirty="0"/>
              <a:t>is going to be </a:t>
            </a:r>
            <a:r>
              <a:rPr lang="en-US" sz="1000" dirty="0" smtClean="0"/>
              <a:t>like. An </a:t>
            </a:r>
            <a:r>
              <a:rPr lang="en-US" sz="1000" dirty="0"/>
              <a:t>Example would be Starting tomorrow, we’re going to drop you off at so-and-so’s and there are going to be other babies there, and you’re going to have lunch and play with these toys, and then after naptime and snack, I’m going to come pick you up.”  </a:t>
            </a:r>
            <a:endParaRPr lang="en-US" sz="1000" dirty="0" smtClean="0"/>
          </a:p>
          <a:p>
            <a:pPr marL="285750" indent="-171450">
              <a:buFont typeface="Wingdings" panose="05000000000000000000" pitchFamily="2" charset="2"/>
              <a:buChar char="q"/>
            </a:pPr>
            <a:r>
              <a:rPr lang="en-US" sz="1400" b="1" dirty="0" smtClean="0"/>
              <a:t>Do </a:t>
            </a:r>
            <a:r>
              <a:rPr lang="en-US" sz="1400" b="1" dirty="0"/>
              <a:t>regular </a:t>
            </a:r>
            <a:r>
              <a:rPr lang="en-US" sz="1400" b="1" dirty="0" smtClean="0"/>
              <a:t>check-ins.</a:t>
            </a:r>
            <a:br>
              <a:rPr lang="en-US" sz="1400" b="1" dirty="0" smtClean="0"/>
            </a:br>
            <a:r>
              <a:rPr lang="en-US" sz="1000" dirty="0" smtClean="0"/>
              <a:t>Foster </a:t>
            </a:r>
            <a:r>
              <a:rPr lang="en-US" sz="1000" dirty="0"/>
              <a:t>a rapport with the </a:t>
            </a:r>
            <a:r>
              <a:rPr lang="en-US" sz="1000" dirty="0" smtClean="0"/>
              <a:t>director, teachers and coordinator to </a:t>
            </a:r>
            <a:r>
              <a:rPr lang="en-US" sz="1000" dirty="0"/>
              <a:t>make asking such questions easier. It’ll provide a better glimpse into </a:t>
            </a:r>
            <a:r>
              <a:rPr lang="en-US" sz="1000" dirty="0" smtClean="0"/>
              <a:t>your child‘s new </a:t>
            </a:r>
            <a:r>
              <a:rPr lang="en-US" sz="1000" dirty="0"/>
              <a:t>world away from home</a:t>
            </a:r>
            <a:endParaRPr lang="en-US" sz="1000" b="1" dirty="0" smtClean="0"/>
          </a:p>
          <a:p>
            <a:pPr marL="285750" indent="-171450">
              <a:buFont typeface="Wingdings" panose="05000000000000000000" pitchFamily="2" charset="2"/>
              <a:buChar char="q"/>
            </a:pPr>
            <a:r>
              <a:rPr lang="en-US" sz="1400" b="1" dirty="0"/>
              <a:t>Expect some </a:t>
            </a:r>
            <a:r>
              <a:rPr lang="en-US" sz="1400" b="1" dirty="0" smtClean="0"/>
              <a:t>tears.</a:t>
            </a:r>
            <a:br>
              <a:rPr lang="en-US" sz="1400" b="1" dirty="0" smtClean="0"/>
            </a:br>
            <a:r>
              <a:rPr lang="en-US" sz="1000" dirty="0" smtClean="0"/>
              <a:t>It </a:t>
            </a:r>
            <a:r>
              <a:rPr lang="en-US" sz="1000" dirty="0"/>
              <a:t>can take anywhere from one day to four weeks, depending on their temperament, for a child to adjust to </a:t>
            </a:r>
            <a:r>
              <a:rPr lang="en-US" sz="1000" dirty="0" smtClean="0"/>
              <a:t>school. </a:t>
            </a:r>
            <a:endParaRPr lang="en-US" sz="1000" dirty="0">
              <a:latin typeface="Comic Sans MS" panose="030F0702030302020204" pitchFamily="66" charset="0"/>
            </a:endParaRPr>
          </a:p>
        </p:txBody>
      </p:sp>
      <p:pic>
        <p:nvPicPr>
          <p:cNvPr id="1024" name="Picture 1023" descr="Wiskundemeisjes"/>
          <p:cNvPicPr>
            <a:picLocks noChangeAspect="1"/>
          </p:cNvPicPr>
          <p:nvPr/>
        </p:nvPicPr>
        <p:blipFill>
          <a:blip r:embed="rId3" cstate="print">
            <a:clrChange>
              <a:clrFrom>
                <a:srgbClr val="F7F7EF"/>
              </a:clrFrom>
              <a:clrTo>
                <a:srgbClr val="F7F7EF">
                  <a:alpha val="0"/>
                </a:srgbClr>
              </a:clrTo>
            </a:clrChange>
            <a:extLst>
              <a:ext uri="{28A0092B-C50C-407E-A947-70E740481C1C}">
                <a14:useLocalDpi xmlns:a14="http://schemas.microsoft.com/office/drawing/2010/main" val="0"/>
              </a:ext>
            </a:extLst>
          </a:blip>
          <a:stretch>
            <a:fillRect/>
          </a:stretch>
        </p:blipFill>
        <p:spPr>
          <a:xfrm>
            <a:off x="5258828" y="1372420"/>
            <a:ext cx="901693" cy="648586"/>
          </a:xfrm>
          <a:prstGeom prst="rect">
            <a:avLst/>
          </a:prstGeom>
        </p:spPr>
      </p:pic>
      <p:sp>
        <p:nvSpPr>
          <p:cNvPr id="5" name="Flowchart: Process 4"/>
          <p:cNvSpPr/>
          <p:nvPr/>
        </p:nvSpPr>
        <p:spPr>
          <a:xfrm>
            <a:off x="422825" y="5917692"/>
            <a:ext cx="3308350" cy="2479595"/>
          </a:xfrm>
          <a:prstGeom prst="flowChartProcess">
            <a:avLst/>
          </a:prstGeom>
          <a:solidFill>
            <a:schemeClr val="accent4">
              <a:lumMod val="60000"/>
              <a:lumOff val="40000"/>
            </a:schemeClr>
          </a:solidFill>
          <a:ln w="34925" cap="sq" cmpd="tri">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65952" y="6032865"/>
            <a:ext cx="3074126" cy="2400657"/>
          </a:xfrm>
          <a:prstGeom prst="rect">
            <a:avLst/>
          </a:prstGeom>
          <a:noFill/>
        </p:spPr>
        <p:txBody>
          <a:bodyPr wrap="square" rtlCol="0">
            <a:spAutoFit/>
          </a:bodyPr>
          <a:lstStyle/>
          <a:p>
            <a:endParaRPr lang="en-US" dirty="0"/>
          </a:p>
          <a:p>
            <a:pPr algn="ctr"/>
            <a:endParaRPr lang="en-US" sz="1200" dirty="0" smtClean="0"/>
          </a:p>
          <a:p>
            <a:pPr algn="ctr"/>
            <a:r>
              <a:rPr lang="en-US" sz="1200" dirty="0" smtClean="0"/>
              <a:t>Your </a:t>
            </a:r>
            <a:r>
              <a:rPr lang="en-US" sz="1200" dirty="0"/>
              <a:t>child is exposed to thousands of germs every day in his environment. This happens through the food </a:t>
            </a:r>
            <a:r>
              <a:rPr lang="en-US" sz="1200" dirty="0" smtClean="0"/>
              <a:t>they eat, </a:t>
            </a:r>
            <a:r>
              <a:rPr lang="en-US" sz="1200" dirty="0"/>
              <a:t>air </a:t>
            </a:r>
            <a:r>
              <a:rPr lang="en-US" sz="1200" dirty="0" smtClean="0"/>
              <a:t>they breathe </a:t>
            </a:r>
            <a:r>
              <a:rPr lang="en-US" sz="1200" dirty="0"/>
              <a:t>and things </a:t>
            </a:r>
            <a:r>
              <a:rPr lang="en-US" sz="1200" dirty="0" smtClean="0"/>
              <a:t>they put </a:t>
            </a:r>
            <a:r>
              <a:rPr lang="en-US" sz="1200" dirty="0"/>
              <a:t>in </a:t>
            </a:r>
            <a:r>
              <a:rPr lang="en-US" sz="1200" dirty="0" smtClean="0"/>
              <a:t>their mouths. </a:t>
            </a:r>
            <a:r>
              <a:rPr lang="en-US" sz="1200" dirty="0"/>
              <a:t>Vaccines contain </a:t>
            </a:r>
            <a:r>
              <a:rPr lang="en-US" sz="1200" dirty="0" smtClean="0"/>
              <a:t>antigens that help babies develop immunity to germs they encounter </a:t>
            </a:r>
            <a:r>
              <a:rPr lang="en-US" sz="1200" dirty="0"/>
              <a:t>in their environment every day. Vaccines help strengthen your baby’s immune system and keep </a:t>
            </a:r>
            <a:r>
              <a:rPr lang="en-US" sz="1200" dirty="0" smtClean="0"/>
              <a:t>them </a:t>
            </a:r>
            <a:r>
              <a:rPr lang="en-US" sz="1200" dirty="0"/>
              <a:t>safe from vaccine-preventable diseases. </a:t>
            </a:r>
          </a:p>
        </p:txBody>
      </p:sp>
      <p:pic>
        <p:nvPicPr>
          <p:cNvPr id="7" name="Picture 6"/>
          <p:cNvPicPr>
            <a:picLocks noChangeAspect="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a14:imgLayer r:embed="rId5">
                    <a14:imgEffect>
                      <a14:saturation sat="33000"/>
                    </a14:imgEffect>
                  </a14:imgLayer>
                </a14:imgProps>
              </a:ext>
              <a:ext uri="{28A0092B-C50C-407E-A947-70E740481C1C}">
                <a14:useLocalDpi xmlns:a14="http://schemas.microsoft.com/office/drawing/2010/main" val="0"/>
              </a:ext>
            </a:extLst>
          </a:blip>
          <a:srcRect l="45659" r="2819"/>
          <a:stretch/>
        </p:blipFill>
        <p:spPr>
          <a:xfrm>
            <a:off x="1173307" y="5985621"/>
            <a:ext cx="1683450" cy="529294"/>
          </a:xfrm>
          <a:prstGeom prst="rect">
            <a:avLst/>
          </a:prstGeom>
        </p:spPr>
      </p:pic>
      <p:sp>
        <p:nvSpPr>
          <p:cNvPr id="8" name="TextBox 7"/>
          <p:cNvSpPr txBox="1"/>
          <p:nvPr/>
        </p:nvSpPr>
        <p:spPr>
          <a:xfrm rot="21018707">
            <a:off x="241994" y="8943342"/>
            <a:ext cx="3545667" cy="646331"/>
          </a:xfrm>
          <a:prstGeom prst="rect">
            <a:avLst/>
          </a:prstGeom>
          <a:noFill/>
        </p:spPr>
        <p:txBody>
          <a:bodyPr wrap="square" rtlCol="0">
            <a:spAutoFit/>
          </a:bodyPr>
          <a:lstStyle/>
          <a:p>
            <a:pPr algn="ctr"/>
            <a:r>
              <a:rPr lang="en-US" sz="1200" dirty="0" smtClean="0">
                <a:latin typeface="Comic Sans MS" panose="030F0702030302020204" pitchFamily="66" charset="0"/>
              </a:rPr>
              <a:t>Our Health Specialist will be conducting </a:t>
            </a:r>
            <a:r>
              <a:rPr lang="en-US" sz="1200" b="1" dirty="0" smtClean="0">
                <a:solidFill>
                  <a:srgbClr val="C00000"/>
                </a:solidFill>
                <a:latin typeface="Comic Sans MS" panose="030F0702030302020204" pitchFamily="66" charset="0"/>
              </a:rPr>
              <a:t>vision screenings </a:t>
            </a:r>
            <a:r>
              <a:rPr lang="en-US" sz="1200" dirty="0" smtClean="0">
                <a:latin typeface="Comic Sans MS" panose="030F0702030302020204" pitchFamily="66" charset="0"/>
              </a:rPr>
              <a:t>at your center in the coming weeks, please make sure your child is </a:t>
            </a:r>
            <a:r>
              <a:rPr lang="en-US" sz="1200" b="1" dirty="0" smtClean="0">
                <a:solidFill>
                  <a:srgbClr val="C00000"/>
                </a:solidFill>
                <a:latin typeface="Comic Sans MS" panose="030F0702030302020204" pitchFamily="66" charset="0"/>
              </a:rPr>
              <a:t>present</a:t>
            </a:r>
            <a:r>
              <a:rPr lang="en-US" sz="1200" dirty="0" smtClean="0">
                <a:latin typeface="Comic Sans MS" panose="030F0702030302020204" pitchFamily="66" charset="0"/>
              </a:rPr>
              <a:t>! </a:t>
            </a:r>
            <a:endParaRPr lang="en-US" sz="1200" dirty="0">
              <a:latin typeface="Comic Sans MS" panose="030F0702030302020204" pitchFamily="66" charset="0"/>
            </a:endParaRPr>
          </a:p>
        </p:txBody>
      </p:sp>
      <p:pic>
        <p:nvPicPr>
          <p:cNvPr id="12" name="Picture 11" descr="Eye - Background Free Stock Photo - Public Domain Pictures"/>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348124">
            <a:off x="505332" y="8569448"/>
            <a:ext cx="549366" cy="549366"/>
          </a:xfrm>
          <a:prstGeom prst="rect">
            <a:avLst/>
          </a:prstGeom>
        </p:spPr>
      </p:pic>
      <p:sp>
        <p:nvSpPr>
          <p:cNvPr id="20" name="TextBox 19"/>
          <p:cNvSpPr txBox="1"/>
          <p:nvPr/>
        </p:nvSpPr>
        <p:spPr>
          <a:xfrm>
            <a:off x="4069821" y="6620311"/>
            <a:ext cx="3372087" cy="3170099"/>
          </a:xfrm>
          <a:prstGeom prst="rect">
            <a:avLst/>
          </a:prstGeom>
          <a:noFill/>
        </p:spPr>
        <p:txBody>
          <a:bodyPr wrap="square" rtlCol="0">
            <a:spAutoFit/>
          </a:bodyPr>
          <a:lstStyle/>
          <a:p>
            <a:r>
              <a:rPr lang="en-US" sz="1000" dirty="0" smtClean="0">
                <a:latin typeface="Comic Sans MS" panose="030F0702030302020204" pitchFamily="66" charset="0"/>
              </a:rPr>
              <a:t>The </a:t>
            </a:r>
            <a:r>
              <a:rPr lang="en-US" sz="1000" dirty="0">
                <a:latin typeface="Comic Sans MS" panose="030F0702030302020204" pitchFamily="66" charset="0"/>
              </a:rPr>
              <a:t>Family Services staff serves as a link between families, schools and community resources. Each family is assigned to a center Family Service Coordinator. The primary role of family services in Head Start is to provide support to your family as you work to strengthen your skills, improve the quality of your daily lives and support your child’s readiness for school. Family Service Coordinators support you in many ways such as: Home Visits, Family Partnership Agreements, and Community Resources. Please contact your center Family Service Coordinator </a:t>
            </a:r>
            <a:r>
              <a:rPr lang="en-US" sz="1000" dirty="0" smtClean="0">
                <a:latin typeface="Comic Sans MS" panose="030F0702030302020204" pitchFamily="66" charset="0"/>
              </a:rPr>
              <a:t>for additional support. </a:t>
            </a:r>
            <a:endParaRPr lang="en-US" sz="1000" dirty="0">
              <a:latin typeface="Comic Sans MS" panose="030F0702030302020204" pitchFamily="66" charset="0"/>
            </a:endParaRPr>
          </a:p>
          <a:p>
            <a:pPr algn="ctr"/>
            <a:r>
              <a:rPr lang="en-US" sz="1000" dirty="0">
                <a:latin typeface="Comic Sans MS" panose="030F0702030302020204" pitchFamily="66" charset="0"/>
              </a:rPr>
              <a:t>Clara’s Little Lambs Preschool – Jodie Joseph </a:t>
            </a:r>
            <a:r>
              <a:rPr lang="en-US" sz="1000" dirty="0" smtClean="0">
                <a:latin typeface="Comic Sans MS" panose="030F0702030302020204" pitchFamily="66" charset="0"/>
              </a:rPr>
              <a:t>–</a:t>
            </a:r>
          </a:p>
          <a:p>
            <a:pPr algn="ctr"/>
            <a:r>
              <a:rPr lang="en-US" sz="1000" dirty="0" smtClean="0">
                <a:latin typeface="Comic Sans MS" panose="030F0702030302020204" pitchFamily="66" charset="0"/>
              </a:rPr>
              <a:t>504.362.7710</a:t>
            </a:r>
            <a:endParaRPr lang="en-US" sz="1000" dirty="0">
              <a:latin typeface="Comic Sans MS" panose="030F0702030302020204" pitchFamily="66" charset="0"/>
            </a:endParaRPr>
          </a:p>
          <a:p>
            <a:pPr algn="ctr"/>
            <a:r>
              <a:rPr lang="en-US" sz="1000" dirty="0" smtClean="0">
                <a:latin typeface="Comic Sans MS" panose="030F0702030302020204" pitchFamily="66" charset="0"/>
              </a:rPr>
              <a:t>Kid’s </a:t>
            </a:r>
            <a:r>
              <a:rPr lang="en-US" sz="1000" dirty="0">
                <a:latin typeface="Comic Sans MS" panose="030F0702030302020204" pitchFamily="66" charset="0"/>
              </a:rPr>
              <a:t>Kingdom Academy-Daycare, LLC – Lynn Rivers - 504.373.5038</a:t>
            </a:r>
          </a:p>
          <a:p>
            <a:pPr algn="ctr"/>
            <a:r>
              <a:rPr lang="en-US" sz="1000" dirty="0">
                <a:latin typeface="Comic Sans MS" panose="030F0702030302020204" pitchFamily="66" charset="0"/>
              </a:rPr>
              <a:t>McMillian’s First Steps – Christopher McMillian – 504.822.1266</a:t>
            </a:r>
          </a:p>
          <a:p>
            <a:pPr algn="ctr"/>
            <a:r>
              <a:rPr lang="en-US" sz="1000" dirty="0">
                <a:latin typeface="Comic Sans MS" panose="030F0702030302020204" pitchFamily="66" charset="0"/>
              </a:rPr>
              <a:t>Toddler University – Trella </a:t>
            </a:r>
            <a:r>
              <a:rPr lang="en-US" sz="1000" dirty="0" smtClean="0">
                <a:latin typeface="Comic Sans MS" panose="030F0702030302020204" pitchFamily="66" charset="0"/>
              </a:rPr>
              <a:t>Woodfork</a:t>
            </a:r>
          </a:p>
          <a:p>
            <a:pPr algn="ctr"/>
            <a:r>
              <a:rPr lang="en-US" sz="1000" dirty="0" smtClean="0">
                <a:latin typeface="Comic Sans MS" panose="030F0702030302020204" pitchFamily="66" charset="0"/>
              </a:rPr>
              <a:t>504.302.2695</a:t>
            </a:r>
            <a:endParaRPr lang="en-US" dirty="0"/>
          </a:p>
        </p:txBody>
      </p:sp>
      <p:sp>
        <p:nvSpPr>
          <p:cNvPr id="18" name="Rectangle 17"/>
          <p:cNvSpPr/>
          <p:nvPr/>
        </p:nvSpPr>
        <p:spPr>
          <a:xfrm>
            <a:off x="325723" y="2673540"/>
            <a:ext cx="3520713" cy="313763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55311" y="2145296"/>
            <a:ext cx="3514601" cy="3693319"/>
          </a:xfrm>
          <a:prstGeom prst="rect">
            <a:avLst/>
          </a:prstGeom>
          <a:noFill/>
        </p:spPr>
        <p:txBody>
          <a:bodyPr wrap="square" rtlCol="0">
            <a:spAutoFit/>
          </a:bodyPr>
          <a:lstStyle/>
          <a:p>
            <a:endParaRPr lang="en-US" dirty="0"/>
          </a:p>
          <a:p>
            <a:endParaRPr lang="en-US" dirty="0"/>
          </a:p>
          <a:p>
            <a:pPr algn="ctr"/>
            <a:r>
              <a:rPr lang="en-US" dirty="0"/>
              <a:t> </a:t>
            </a:r>
            <a:r>
              <a:rPr lang="en-US" sz="1200" dirty="0">
                <a:latin typeface="Comic Sans MS" panose="030F0702030302020204" pitchFamily="66" charset="0"/>
              </a:rPr>
              <a:t>Back to School! </a:t>
            </a:r>
          </a:p>
          <a:p>
            <a:pPr algn="ctr"/>
            <a:r>
              <a:rPr lang="en-US" sz="1200" b="1" dirty="0">
                <a:latin typeface="Comic Sans MS" panose="030F0702030302020204" pitchFamily="66" charset="0"/>
              </a:rPr>
              <a:t>Welcome to the </a:t>
            </a:r>
            <a:r>
              <a:rPr lang="en-US" sz="1200" b="1" dirty="0" smtClean="0">
                <a:latin typeface="Comic Sans MS" panose="030F0702030302020204" pitchFamily="66" charset="0"/>
              </a:rPr>
              <a:t>2018-2019 </a:t>
            </a:r>
            <a:r>
              <a:rPr lang="en-US" sz="1200" b="1" dirty="0">
                <a:latin typeface="Comic Sans MS" panose="030F0702030302020204" pitchFamily="66" charset="0"/>
              </a:rPr>
              <a:t>school year at </a:t>
            </a:r>
            <a:r>
              <a:rPr lang="en-US" sz="1200" b="1" dirty="0" smtClean="0">
                <a:latin typeface="Comic Sans MS" panose="030F0702030302020204" pitchFamily="66" charset="0"/>
              </a:rPr>
              <a:t>LSU EHS-CCP</a:t>
            </a:r>
            <a:r>
              <a:rPr lang="en-US" sz="1200" b="1" dirty="0">
                <a:latin typeface="Comic Sans MS" panose="030F0702030302020204" pitchFamily="66" charset="0"/>
              </a:rPr>
              <a:t>! We are excited that you have chosen to enroll your child in our program. Just by enrolling your </a:t>
            </a:r>
            <a:r>
              <a:rPr lang="en-US" sz="1200" b="1" dirty="0" smtClean="0">
                <a:latin typeface="Comic Sans MS" panose="030F0702030302020204" pitchFamily="66" charset="0"/>
              </a:rPr>
              <a:t>child, </a:t>
            </a:r>
            <a:r>
              <a:rPr lang="en-US" sz="1200" b="1" dirty="0">
                <a:latin typeface="Comic Sans MS" panose="030F0702030302020204" pitchFamily="66" charset="0"/>
              </a:rPr>
              <a:t>you are demonstrating that you want the very best for your child and family. </a:t>
            </a:r>
            <a:r>
              <a:rPr lang="en-US" sz="1200" b="1" dirty="0" smtClean="0">
                <a:latin typeface="Comic Sans MS" panose="030F0702030302020204" pitchFamily="66" charset="0"/>
              </a:rPr>
              <a:t>Program </a:t>
            </a:r>
            <a:r>
              <a:rPr lang="en-US" sz="1200" b="1" dirty="0">
                <a:latin typeface="Comic Sans MS" panose="030F0702030302020204" pitchFamily="66" charset="0"/>
              </a:rPr>
              <a:t>teachers and staff have spent many hours getting ready for this school year. We want to provide you and your child with the best opportunities to ensure their educational success. We want to help you in your quest to be the Best Advocate, Best Educator, and Best Provider for your child and family. </a:t>
            </a:r>
            <a:r>
              <a:rPr lang="en-US" sz="1200" b="1" dirty="0" smtClean="0">
                <a:latin typeface="Comic Sans MS" panose="030F0702030302020204" pitchFamily="66" charset="0"/>
              </a:rPr>
              <a:t>Have </a:t>
            </a:r>
            <a:r>
              <a:rPr lang="en-US" sz="1200" b="1" dirty="0">
                <a:latin typeface="Comic Sans MS" panose="030F0702030302020204" pitchFamily="66" charset="0"/>
              </a:rPr>
              <a:t>a great school </a:t>
            </a:r>
            <a:r>
              <a:rPr lang="en-US" sz="1200" b="1" dirty="0" smtClean="0">
                <a:latin typeface="Comic Sans MS" panose="030F0702030302020204" pitchFamily="66" charset="0"/>
              </a:rPr>
              <a:t>year</a:t>
            </a:r>
          </a:p>
          <a:p>
            <a:pPr algn="ctr"/>
            <a:r>
              <a:rPr lang="en-US" sz="1200" b="1" dirty="0" smtClean="0">
                <a:latin typeface="Comic Sans MS" panose="030F0702030302020204" pitchFamily="66" charset="0"/>
              </a:rPr>
              <a:t>				LSU EHS Team </a:t>
            </a:r>
            <a:endParaRPr lang="en-US" sz="1200" dirty="0">
              <a:latin typeface="Comic Sans MS" panose="030F0702030302020204" pitchFamily="66" charset="0"/>
            </a:endParaRPr>
          </a:p>
        </p:txBody>
      </p:sp>
      <p:pic>
        <p:nvPicPr>
          <p:cNvPr id="1026" name="Picture 2" descr="August Kids - Months of the Year Text Clip Art – Prawny Clipart ..."/>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1154836">
            <a:off x="513057" y="1693856"/>
            <a:ext cx="3209354" cy="73601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8" cstate="print">
            <a:clrChange>
              <a:clrFrom>
                <a:srgbClr val="FFFFFD"/>
              </a:clrFrom>
              <a:clrTo>
                <a:srgbClr val="FFFFFD">
                  <a:alpha val="0"/>
                </a:srgbClr>
              </a:clrTo>
            </a:clrChange>
            <a:extLst>
              <a:ext uri="{28A0092B-C50C-407E-A947-70E740481C1C}">
                <a14:useLocalDpi xmlns:a14="http://schemas.microsoft.com/office/drawing/2010/main" val="0"/>
              </a:ext>
            </a:extLst>
          </a:blip>
          <a:stretch>
            <a:fillRect/>
          </a:stretch>
        </p:blipFill>
        <p:spPr>
          <a:xfrm>
            <a:off x="220786" y="198330"/>
            <a:ext cx="1795272" cy="804672"/>
          </a:xfrm>
          <a:prstGeom prst="rect">
            <a:avLst/>
          </a:prstGeom>
        </p:spPr>
      </p:pic>
    </p:spTree>
    <p:extLst>
      <p:ext uri="{BB962C8B-B14F-4D97-AF65-F5344CB8AC3E}">
        <p14:creationId xmlns:p14="http://schemas.microsoft.com/office/powerpoint/2010/main" val="1555125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43965" y="182880"/>
            <a:ext cx="7209348" cy="9714950"/>
          </a:xfrm>
          <a:prstGeom prst="rect">
            <a:avLst/>
          </a:prstGeom>
          <a:solidFill>
            <a:srgbClr val="FF0000">
              <a:alpha val="20000"/>
            </a:srgb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Rectangle 1"/>
          <p:cNvSpPr/>
          <p:nvPr/>
        </p:nvSpPr>
        <p:spPr>
          <a:xfrm>
            <a:off x="243965" y="182880"/>
            <a:ext cx="7209347" cy="971495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5">
              <a:solidFill>
                <a:srgbClr val="0070C0"/>
              </a:solidFill>
            </a:endParaRPr>
          </a:p>
        </p:txBody>
      </p:sp>
      <p:sp>
        <p:nvSpPr>
          <p:cNvPr id="11" name="TextBox 10"/>
          <p:cNvSpPr txBox="1"/>
          <p:nvPr/>
        </p:nvSpPr>
        <p:spPr>
          <a:xfrm>
            <a:off x="5378450" y="9620831"/>
            <a:ext cx="3607570" cy="276999"/>
          </a:xfrm>
          <a:prstGeom prst="rect">
            <a:avLst/>
          </a:prstGeom>
          <a:noFill/>
        </p:spPr>
        <p:txBody>
          <a:bodyPr wrap="square" rtlCol="0">
            <a:spAutoFit/>
          </a:bodyPr>
          <a:lstStyle/>
          <a:p>
            <a:r>
              <a:rPr lang="en-US" sz="1200" b="1" i="1" dirty="0" smtClean="0">
                <a:latin typeface="Comic Sans MS" panose="030F0702030302020204" pitchFamily="66" charset="0"/>
              </a:rPr>
              <a:t>Answer</a:t>
            </a:r>
            <a:r>
              <a:rPr lang="en-US" sz="1200" i="1" dirty="0" smtClean="0">
                <a:latin typeface="Comic Sans MS" panose="030F0702030302020204" pitchFamily="66" charset="0"/>
              </a:rPr>
              <a:t>: </a:t>
            </a:r>
            <a:r>
              <a:rPr lang="en-US" sz="1200" dirty="0" smtClean="0"/>
              <a:t>The elf-abet LOL</a:t>
            </a:r>
            <a:endParaRPr lang="en-US" sz="1200" dirty="0"/>
          </a:p>
        </p:txBody>
      </p:sp>
      <p:sp>
        <p:nvSpPr>
          <p:cNvPr id="4" name="Rectangle 3"/>
          <p:cNvSpPr/>
          <p:nvPr/>
        </p:nvSpPr>
        <p:spPr>
          <a:xfrm rot="20643652">
            <a:off x="5490676" y="7831272"/>
            <a:ext cx="1857789" cy="1673279"/>
          </a:xfrm>
          <a:prstGeom prst="rect">
            <a:avLst/>
          </a:prstGeom>
        </p:spPr>
        <p:txBody>
          <a:bodyPr wrap="square">
            <a:spAutoFit/>
          </a:bodyPr>
          <a:lstStyle/>
          <a:p>
            <a:pPr algn="ctr">
              <a:lnSpc>
                <a:spcPct val="107000"/>
              </a:lnSpc>
              <a:spcAft>
                <a:spcPts val="800"/>
              </a:spcAft>
            </a:pPr>
            <a:r>
              <a:rPr lang="en-US" sz="1200" dirty="0">
                <a:latin typeface="Comic Sans MS" panose="030F0702030302020204" pitchFamily="66" charset="0"/>
                <a:ea typeface="Calibri" panose="020F0502020204030204" pitchFamily="34" charset="0"/>
                <a:cs typeface="Times New Roman" panose="02020603050405020304" pitchFamily="18" charset="0"/>
              </a:rPr>
              <a:t>Jump Start the </a:t>
            </a:r>
            <a:r>
              <a:rPr lang="en-US" sz="1200" b="1" dirty="0">
                <a:latin typeface="Comic Sans MS" panose="030F0702030302020204" pitchFamily="66" charset="0"/>
                <a:ea typeface="Calibri" panose="020F0502020204030204" pitchFamily="34" charset="0"/>
                <a:cs typeface="Times New Roman" panose="02020603050405020304" pitchFamily="18" charset="0"/>
              </a:rPr>
              <a:t>2018-2019 School Year </a:t>
            </a:r>
            <a:r>
              <a:rPr lang="en-US" sz="1200" dirty="0">
                <a:latin typeface="Comic Sans MS" panose="030F0702030302020204" pitchFamily="66" charset="0"/>
                <a:ea typeface="Calibri" panose="020F0502020204030204" pitchFamily="34" charset="0"/>
                <a:cs typeface="Times New Roman" panose="02020603050405020304" pitchFamily="18" charset="0"/>
              </a:rPr>
              <a:t>by completing your </a:t>
            </a:r>
            <a:r>
              <a:rPr lang="en-US" sz="1200" b="1" dirty="0">
                <a:latin typeface="Comic Sans MS" panose="030F0702030302020204" pitchFamily="66" charset="0"/>
                <a:ea typeface="Calibri" panose="020F0502020204030204" pitchFamily="34" charset="0"/>
                <a:cs typeface="Times New Roman" panose="02020603050405020304" pitchFamily="18" charset="0"/>
              </a:rPr>
              <a:t>Well- Baby </a:t>
            </a:r>
            <a:r>
              <a:rPr lang="en-US" sz="1200" b="1" dirty="0" smtClean="0">
                <a:latin typeface="Comic Sans MS" panose="030F0702030302020204" pitchFamily="66" charset="0"/>
                <a:ea typeface="Calibri" panose="020F0502020204030204" pitchFamily="34" charset="0"/>
                <a:cs typeface="Times New Roman" panose="02020603050405020304" pitchFamily="18" charset="0"/>
              </a:rPr>
              <a:t>and Dental Visits. </a:t>
            </a:r>
            <a:r>
              <a:rPr lang="en-US" sz="1200" dirty="0">
                <a:latin typeface="Comic Sans MS" panose="030F0702030302020204" pitchFamily="66" charset="0"/>
                <a:ea typeface="Calibri" panose="020F0502020204030204" pitchFamily="34" charset="0"/>
                <a:cs typeface="Times New Roman" panose="02020603050405020304" pitchFamily="18" charset="0"/>
              </a:rPr>
              <a:t>Submit completed forms to center coordinators or Brid McDonnell. </a:t>
            </a:r>
          </a:p>
        </p:txBody>
      </p:sp>
      <p:pic>
        <p:nvPicPr>
          <p:cNvPr id="13" name="Picture 12"/>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516343" y="7311762"/>
            <a:ext cx="866775" cy="554990"/>
          </a:xfrm>
          <a:prstGeom prst="rect">
            <a:avLst/>
          </a:prstGeom>
        </p:spPr>
      </p:pic>
      <p:sp>
        <p:nvSpPr>
          <p:cNvPr id="8" name="Rectangle 7"/>
          <p:cNvSpPr/>
          <p:nvPr/>
        </p:nvSpPr>
        <p:spPr>
          <a:xfrm>
            <a:off x="317500" y="469900"/>
            <a:ext cx="3568700" cy="3293209"/>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44671" y="469900"/>
            <a:ext cx="3503967" cy="3293209"/>
          </a:xfrm>
          <a:prstGeom prst="rect">
            <a:avLst/>
          </a:prstGeom>
          <a:solidFill>
            <a:schemeClr val="accent4">
              <a:lumMod val="20000"/>
              <a:lumOff val="80000"/>
            </a:schemeClr>
          </a:solidFill>
          <a:ln w="44450">
            <a:solidFill>
              <a:schemeClr val="accent2"/>
            </a:solidFill>
            <a:prstDash val="sysDash"/>
          </a:ln>
        </p:spPr>
        <p:txBody>
          <a:bodyPr wrap="square">
            <a:spAutoFit/>
          </a:bodyPr>
          <a:lstStyle/>
          <a:p>
            <a:pPr algn="ctr"/>
            <a:r>
              <a:rPr lang="en-US" sz="1400" b="1" dirty="0" smtClean="0">
                <a:latin typeface="Comic Sans MS" panose="030F0702030302020204" pitchFamily="66" charset="0"/>
              </a:rPr>
              <a:t>Brushing </a:t>
            </a:r>
            <a:r>
              <a:rPr lang="en-US" sz="1400" b="1" dirty="0">
                <a:latin typeface="Comic Sans MS" panose="030F0702030302020204" pitchFamily="66" charset="0"/>
              </a:rPr>
              <a:t>Up on Oral Health </a:t>
            </a:r>
            <a:endParaRPr lang="en-US" sz="1400" dirty="0">
              <a:latin typeface="Comic Sans MS" panose="030F0702030302020204" pitchFamily="66" charset="0"/>
            </a:endParaRPr>
          </a:p>
          <a:p>
            <a:pPr algn="ctr"/>
            <a:r>
              <a:rPr lang="en-US" sz="900" b="1" dirty="0">
                <a:latin typeface="Comic Sans MS" panose="030F0702030302020204" pitchFamily="66" charset="0"/>
              </a:rPr>
              <a:t>www.healthychildren.org </a:t>
            </a:r>
            <a:endParaRPr lang="en-US" sz="900" b="1" dirty="0" smtClean="0">
              <a:latin typeface="Comic Sans MS" panose="030F0702030302020204" pitchFamily="66" charset="0"/>
            </a:endParaRPr>
          </a:p>
          <a:p>
            <a:pPr algn="ctr"/>
            <a:endParaRPr lang="en-US" sz="900" dirty="0">
              <a:latin typeface="Comic Sans MS" panose="030F0702030302020204" pitchFamily="66" charset="0"/>
            </a:endParaRPr>
          </a:p>
          <a:p>
            <a:r>
              <a:rPr lang="en-US" sz="1100" b="1" dirty="0">
                <a:latin typeface="Comic Sans MS" panose="030F0702030302020204" pitchFamily="66" charset="0"/>
              </a:rPr>
              <a:t>Fluoride and Your Child: </a:t>
            </a:r>
            <a:r>
              <a:rPr lang="en-US" sz="1100" dirty="0">
                <a:latin typeface="Comic Sans MS" panose="030F0702030302020204" pitchFamily="66" charset="0"/>
              </a:rPr>
              <a:t>It strengthens the tooth enamel, making it more resistant to acid attacks that can cause tooth decay</a:t>
            </a:r>
            <a:r>
              <a:rPr lang="en-US" sz="1100" dirty="0" smtClean="0">
                <a:latin typeface="Comic Sans MS" panose="030F0702030302020204" pitchFamily="66" charset="0"/>
              </a:rPr>
              <a:t>.</a:t>
            </a:r>
          </a:p>
          <a:p>
            <a:r>
              <a:rPr lang="en-US" sz="1100" dirty="0" smtClean="0">
                <a:latin typeface="Comic Sans MS" panose="030F0702030302020204" pitchFamily="66" charset="0"/>
              </a:rPr>
              <a:t> </a:t>
            </a:r>
            <a:endParaRPr lang="en-US" sz="1100" dirty="0">
              <a:latin typeface="Comic Sans MS" panose="030F0702030302020204" pitchFamily="66" charset="0"/>
            </a:endParaRPr>
          </a:p>
          <a:p>
            <a:r>
              <a:rPr lang="en-US" sz="1100" b="1" dirty="0">
                <a:latin typeface="Comic Sans MS" panose="030F0702030302020204" pitchFamily="66" charset="0"/>
              </a:rPr>
              <a:t>Check and Clean Your Baby's Teeth: </a:t>
            </a:r>
            <a:r>
              <a:rPr lang="en-US" sz="1100" dirty="0">
                <a:latin typeface="Comic Sans MS" panose="030F0702030302020204" pitchFamily="66" charset="0"/>
              </a:rPr>
              <a:t>As soon as your child has a tooth begin to use a smear (size of a grain of rice) of fluoride toothpaste. </a:t>
            </a:r>
            <a:endParaRPr lang="en-US" sz="1100" dirty="0" smtClean="0">
              <a:latin typeface="Comic Sans MS" panose="030F0702030302020204" pitchFamily="66" charset="0"/>
            </a:endParaRPr>
          </a:p>
          <a:p>
            <a:endParaRPr lang="en-US" sz="1100" dirty="0">
              <a:latin typeface="Comic Sans MS" panose="030F0702030302020204" pitchFamily="66" charset="0"/>
            </a:endParaRPr>
          </a:p>
          <a:p>
            <a:r>
              <a:rPr lang="en-US" sz="1100" b="1" dirty="0">
                <a:latin typeface="Comic Sans MS" panose="030F0702030302020204" pitchFamily="66" charset="0"/>
              </a:rPr>
              <a:t>Feed Your Baby Healthy Foods: </a:t>
            </a:r>
            <a:r>
              <a:rPr lang="en-US" sz="1100" dirty="0">
                <a:latin typeface="Comic Sans MS" panose="030F0702030302020204" pitchFamily="66" charset="0"/>
              </a:rPr>
              <a:t>Choose drinks and foods that do not have a lot of sugar in them. </a:t>
            </a:r>
            <a:endParaRPr lang="en-US" sz="1100" dirty="0" smtClean="0">
              <a:latin typeface="Comic Sans MS" panose="030F0702030302020204" pitchFamily="66" charset="0"/>
            </a:endParaRPr>
          </a:p>
          <a:p>
            <a:endParaRPr lang="en-US" sz="1100" dirty="0">
              <a:latin typeface="Comic Sans MS" panose="030F0702030302020204" pitchFamily="66" charset="0"/>
            </a:endParaRPr>
          </a:p>
          <a:p>
            <a:r>
              <a:rPr lang="en-US" sz="1100" b="1" dirty="0">
                <a:latin typeface="Comic Sans MS" panose="030F0702030302020204" pitchFamily="66" charset="0"/>
              </a:rPr>
              <a:t>Prevent Tooth Decay: </a:t>
            </a:r>
            <a:r>
              <a:rPr lang="en-US" sz="1100" dirty="0">
                <a:latin typeface="Comic Sans MS" panose="030F0702030302020204" pitchFamily="66" charset="0"/>
              </a:rPr>
              <a:t>Do not put your baby to bed with a bottle at night or at naptime</a:t>
            </a:r>
            <a:r>
              <a:rPr lang="en-US" sz="1100" i="1" dirty="0">
                <a:latin typeface="Comic Sans MS" panose="030F0702030302020204" pitchFamily="66" charset="0"/>
              </a:rPr>
              <a:t>. </a:t>
            </a:r>
            <a:endParaRPr lang="en-US" sz="1100" i="1" dirty="0" smtClean="0">
              <a:latin typeface="Comic Sans MS" panose="030F0702030302020204" pitchFamily="66" charset="0"/>
            </a:endParaRPr>
          </a:p>
          <a:p>
            <a:endParaRPr lang="en-US" sz="1100" dirty="0">
              <a:latin typeface="Comic Sans MS" panose="030F0702030302020204" pitchFamily="66" charset="0"/>
            </a:endParaRPr>
          </a:p>
          <a:p>
            <a:r>
              <a:rPr lang="en-US" sz="1100" b="1" dirty="0">
                <a:latin typeface="Comic Sans MS" panose="030F0702030302020204" pitchFamily="66" charset="0"/>
              </a:rPr>
              <a:t>Visit Your Dentist </a:t>
            </a:r>
            <a:r>
              <a:rPr lang="en-US" sz="1100" dirty="0">
                <a:latin typeface="Comic Sans MS" panose="030F0702030302020204" pitchFamily="66" charset="0"/>
              </a:rPr>
              <a:t>by the child’s first birthday or within six months of the first tooth's emergence. </a:t>
            </a:r>
            <a:endParaRPr lang="en-US" sz="1100" dirty="0"/>
          </a:p>
        </p:txBody>
      </p:sp>
      <p:pic>
        <p:nvPicPr>
          <p:cNvPr id="21" name="Picture 20"/>
          <p:cNvPicPr>
            <a:picLocks noChangeAspect="1"/>
          </p:cNvPicPr>
          <p:nvPr/>
        </p:nvPicPr>
        <p:blipFill>
          <a:blip r:embed="rId3"/>
          <a:stretch>
            <a:fillRect/>
          </a:stretch>
        </p:blipFill>
        <p:spPr>
          <a:xfrm>
            <a:off x="3390900" y="552450"/>
            <a:ext cx="336386" cy="447993"/>
          </a:xfrm>
          <a:prstGeom prst="rect">
            <a:avLst/>
          </a:prstGeom>
        </p:spPr>
      </p:pic>
      <p:pic>
        <p:nvPicPr>
          <p:cNvPr id="22" name="Picture 21" descr="EL BAÚL DE INNELA: agosto 2011"/>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8148" y="433459"/>
            <a:ext cx="502501" cy="622500"/>
          </a:xfrm>
          <a:prstGeom prst="rect">
            <a:avLst/>
          </a:prstGeom>
        </p:spPr>
      </p:pic>
      <p:sp>
        <p:nvSpPr>
          <p:cNvPr id="23" name="Snip Diagonal Corner Rectangle 22"/>
          <p:cNvSpPr/>
          <p:nvPr/>
        </p:nvSpPr>
        <p:spPr>
          <a:xfrm>
            <a:off x="317500" y="7347537"/>
            <a:ext cx="5016500" cy="2458621"/>
          </a:xfrm>
          <a:prstGeom prst="snip2Diag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dirty="0" smtClean="0">
              <a:solidFill>
                <a:schemeClr val="tx1"/>
              </a:solidFill>
              <a:latin typeface="Book Antiqua" panose="02040602050305030304" pitchFamily="18" charset="0"/>
            </a:endParaRPr>
          </a:p>
          <a:p>
            <a:r>
              <a:rPr lang="en-US" sz="1200" dirty="0" smtClean="0">
                <a:solidFill>
                  <a:schemeClr val="tx1"/>
                </a:solidFill>
                <a:latin typeface="Book Antiqua" panose="02040602050305030304" pitchFamily="18" charset="0"/>
              </a:rPr>
              <a:t>You’ve </a:t>
            </a:r>
            <a:r>
              <a:rPr lang="en-US" sz="1200" dirty="0">
                <a:solidFill>
                  <a:schemeClr val="tx1"/>
                </a:solidFill>
                <a:latin typeface="Book Antiqua" panose="02040602050305030304" pitchFamily="18" charset="0"/>
              </a:rPr>
              <a:t>noticed that </a:t>
            </a:r>
            <a:r>
              <a:rPr lang="en-US" sz="1200" dirty="0" smtClean="0">
                <a:solidFill>
                  <a:schemeClr val="tx1"/>
                </a:solidFill>
                <a:latin typeface="Book Antiqua" panose="02040602050305030304" pitchFamily="18" charset="0"/>
              </a:rPr>
              <a:t>LSU EHS-CCP </a:t>
            </a:r>
            <a:r>
              <a:rPr lang="en-US" sz="1200" dirty="0">
                <a:solidFill>
                  <a:schemeClr val="tx1"/>
                </a:solidFill>
                <a:latin typeface="Book Antiqua" panose="02040602050305030304" pitchFamily="18" charset="0"/>
              </a:rPr>
              <a:t>classrooms are </a:t>
            </a:r>
            <a:r>
              <a:rPr lang="en-US" sz="1200" dirty="0" smtClean="0">
                <a:solidFill>
                  <a:schemeClr val="tx1"/>
                </a:solidFill>
                <a:latin typeface="Book Antiqua" panose="02040602050305030304" pitchFamily="18" charset="0"/>
              </a:rPr>
              <a:t>mixed-aged, here are some </a:t>
            </a:r>
            <a:r>
              <a:rPr lang="en-US" sz="1200" dirty="0">
                <a:solidFill>
                  <a:schemeClr val="tx1"/>
                </a:solidFill>
                <a:latin typeface="Book Antiqua" panose="02040602050305030304" pitchFamily="18" charset="0"/>
              </a:rPr>
              <a:t>of the </a:t>
            </a:r>
            <a:r>
              <a:rPr lang="en-US" sz="1200" dirty="0" smtClean="0">
                <a:solidFill>
                  <a:schemeClr val="tx1"/>
                </a:solidFill>
                <a:latin typeface="Book Antiqua" panose="02040602050305030304" pitchFamily="18" charset="0"/>
              </a:rPr>
              <a:t>benefits of a mixed age class: </a:t>
            </a:r>
          </a:p>
          <a:p>
            <a:endParaRPr lang="en-US" sz="400" dirty="0">
              <a:solidFill>
                <a:schemeClr val="tx1"/>
              </a:solidFill>
              <a:latin typeface="Book Antiqua" panose="02040602050305030304" pitchFamily="18" charset="0"/>
            </a:endParaRPr>
          </a:p>
          <a:p>
            <a:r>
              <a:rPr lang="en-US" sz="1200" dirty="0">
                <a:solidFill>
                  <a:schemeClr val="tx1"/>
                </a:solidFill>
                <a:latin typeface="Book Antiqua" panose="02040602050305030304" pitchFamily="18" charset="0"/>
              </a:rPr>
              <a:t>• Older children can serve as role models for the younger </a:t>
            </a:r>
            <a:r>
              <a:rPr lang="en-US" sz="1200" dirty="0" smtClean="0">
                <a:solidFill>
                  <a:schemeClr val="tx1"/>
                </a:solidFill>
                <a:latin typeface="Book Antiqua" panose="02040602050305030304" pitchFamily="18" charset="0"/>
              </a:rPr>
              <a:t>ones. </a:t>
            </a:r>
            <a:endParaRPr lang="en-US" sz="1200" dirty="0">
              <a:solidFill>
                <a:schemeClr val="tx1"/>
              </a:solidFill>
              <a:latin typeface="Book Antiqua" panose="02040602050305030304" pitchFamily="18" charset="0"/>
            </a:endParaRPr>
          </a:p>
          <a:p>
            <a:r>
              <a:rPr lang="en-US" sz="1200" dirty="0">
                <a:solidFill>
                  <a:schemeClr val="tx1"/>
                </a:solidFill>
                <a:latin typeface="Book Antiqua" panose="02040602050305030304" pitchFamily="18" charset="0"/>
              </a:rPr>
              <a:t>• Developing skills of the older children are reinforced when they can teach a younger child how to play with a toy. </a:t>
            </a:r>
          </a:p>
          <a:p>
            <a:r>
              <a:rPr lang="en-US" sz="1200" dirty="0">
                <a:solidFill>
                  <a:schemeClr val="tx1"/>
                </a:solidFill>
                <a:latin typeface="Book Antiqua" panose="02040602050305030304" pitchFamily="18" charset="0"/>
              </a:rPr>
              <a:t>• Younger children are motivated to try new skills and imitate what they see older children doing. </a:t>
            </a:r>
          </a:p>
          <a:p>
            <a:r>
              <a:rPr lang="en-US" sz="1200" dirty="0">
                <a:solidFill>
                  <a:schemeClr val="tx1"/>
                </a:solidFill>
                <a:latin typeface="Book Antiqua" panose="02040602050305030304" pitchFamily="18" charset="0"/>
              </a:rPr>
              <a:t>• Children </a:t>
            </a:r>
            <a:r>
              <a:rPr lang="en-US" sz="1200" dirty="0" smtClean="0">
                <a:solidFill>
                  <a:schemeClr val="tx1"/>
                </a:solidFill>
                <a:latin typeface="Book Antiqua" panose="02040602050305030304" pitchFamily="18" charset="0"/>
              </a:rPr>
              <a:t>may stay with the same teacher longer and develop </a:t>
            </a:r>
            <a:r>
              <a:rPr lang="en-US" sz="1200" dirty="0">
                <a:solidFill>
                  <a:schemeClr val="tx1"/>
                </a:solidFill>
                <a:latin typeface="Book Antiqua" panose="02040602050305030304" pitchFamily="18" charset="0"/>
              </a:rPr>
              <a:t>strong bonds with teachers for extend periods of time. This strengthens social and emotional development. </a:t>
            </a:r>
            <a:endParaRPr lang="en-US" sz="1200" dirty="0" smtClean="0">
              <a:solidFill>
                <a:schemeClr val="tx1"/>
              </a:solidFill>
              <a:latin typeface="Book Antiqua" panose="02040602050305030304" pitchFamily="18" charset="0"/>
            </a:endParaRPr>
          </a:p>
          <a:p>
            <a:pPr algn="ctr"/>
            <a:r>
              <a:rPr lang="en-US" sz="1200" dirty="0" smtClean="0">
                <a:solidFill>
                  <a:schemeClr val="tx1"/>
                </a:solidFill>
                <a:latin typeface="Book Antiqua" panose="02040602050305030304" pitchFamily="18" charset="0"/>
              </a:rPr>
              <a:t>(</a:t>
            </a:r>
            <a:r>
              <a:rPr lang="en-US" sz="1200" dirty="0">
                <a:solidFill>
                  <a:schemeClr val="tx1"/>
                </a:solidFill>
                <a:latin typeface="Book Antiqua" panose="02040602050305030304" pitchFamily="18" charset="0"/>
              </a:rPr>
              <a:t>Visit earlycareandlearning.org for more info) </a:t>
            </a:r>
          </a:p>
        </p:txBody>
      </p:sp>
      <p:sp>
        <p:nvSpPr>
          <p:cNvPr id="24" name="TextBox 23"/>
          <p:cNvSpPr txBox="1"/>
          <p:nvPr/>
        </p:nvSpPr>
        <p:spPr>
          <a:xfrm>
            <a:off x="388148" y="7343137"/>
            <a:ext cx="4968077" cy="307777"/>
          </a:xfrm>
          <a:prstGeom prst="rect">
            <a:avLst/>
          </a:prstGeom>
          <a:noFill/>
        </p:spPr>
        <p:txBody>
          <a:bodyPr wrap="square" rtlCol="0">
            <a:spAutoFit/>
          </a:bodyPr>
          <a:lstStyle/>
          <a:p>
            <a:pPr algn="ctr"/>
            <a:r>
              <a:rPr lang="en-US" sz="1400" b="1" dirty="0" smtClean="0">
                <a:latin typeface="Book Antiqua" panose="02040602050305030304" pitchFamily="18" charset="0"/>
              </a:rPr>
              <a:t>Why Mixed Age Classrooms? </a:t>
            </a:r>
            <a:endParaRPr lang="en-US" sz="1400" b="1" dirty="0">
              <a:latin typeface="Book Antiqua" panose="02040602050305030304" pitchFamily="18" charset="0"/>
            </a:endParaRPr>
          </a:p>
        </p:txBody>
      </p:sp>
      <p:sp>
        <p:nvSpPr>
          <p:cNvPr id="25" name="TextBox 24"/>
          <p:cNvSpPr txBox="1"/>
          <p:nvPr/>
        </p:nvSpPr>
        <p:spPr>
          <a:xfrm>
            <a:off x="645389" y="4076128"/>
            <a:ext cx="3081897" cy="2362185"/>
          </a:xfrm>
          <a:prstGeom prst="rect">
            <a:avLst/>
          </a:prstGeom>
          <a:noFill/>
          <a:ln>
            <a:noFill/>
            <a:prstDash val="lgDash"/>
          </a:ln>
        </p:spPr>
        <p:txBody>
          <a:bodyPr wrap="square" rtlCol="0">
            <a:spAutoFit/>
          </a:bodyPr>
          <a:lstStyle/>
          <a:p>
            <a:pPr algn="ctr"/>
            <a:r>
              <a:rPr lang="en-US" sz="1100" b="1" dirty="0" smtClean="0"/>
              <a:t>Kids </a:t>
            </a:r>
            <a:r>
              <a:rPr lang="en-US" sz="1100" b="1" dirty="0"/>
              <a:t>Eat Right Month</a:t>
            </a:r>
            <a:r>
              <a:rPr lang="en-US" sz="1050" dirty="0"/>
              <a:t> highlights the fight for our children's healthy future and focuses on smart shopping, healthy eating and active lifestyles for every age group from infant to teens. </a:t>
            </a:r>
            <a:r>
              <a:rPr lang="en-US" sz="1050" dirty="0" smtClean="0"/>
              <a:t/>
            </a:r>
            <a:br>
              <a:rPr lang="en-US" sz="1050" dirty="0" smtClean="0"/>
            </a:br>
            <a:endParaRPr lang="en-US" sz="600" dirty="0"/>
          </a:p>
          <a:p>
            <a:r>
              <a:rPr lang="en-US" sz="1050" dirty="0"/>
              <a:t>• Move every day! Kids need 60 minutes of moderate to vigorous active play each day. </a:t>
            </a:r>
          </a:p>
          <a:p>
            <a:r>
              <a:rPr lang="en-US" sz="1050" dirty="0"/>
              <a:t>• Enjoy family meals together, an important step to improving family health and bonding. </a:t>
            </a:r>
          </a:p>
          <a:p>
            <a:r>
              <a:rPr lang="en-US" sz="1050" dirty="0"/>
              <a:t>• Get active as a family. Take a walk together after dinner, and plan fun activities every </a:t>
            </a:r>
            <a:r>
              <a:rPr lang="en-US" sz="1050" dirty="0" smtClean="0"/>
              <a:t>week such as  a </a:t>
            </a:r>
            <a:r>
              <a:rPr lang="en-US" sz="1050" dirty="0"/>
              <a:t>family bike ride, </a:t>
            </a:r>
            <a:r>
              <a:rPr lang="en-US" sz="1050" dirty="0" smtClean="0"/>
              <a:t> a visit to a </a:t>
            </a:r>
            <a:r>
              <a:rPr lang="en-US" sz="1050" dirty="0"/>
              <a:t>park, or a dance party. </a:t>
            </a:r>
          </a:p>
          <a:p>
            <a:r>
              <a:rPr lang="en-US" sz="1050" dirty="0"/>
              <a:t>• Get children involved in planning and cooking healthy meals together. </a:t>
            </a:r>
          </a:p>
        </p:txBody>
      </p:sp>
      <p:pic>
        <p:nvPicPr>
          <p:cNvPr id="27" name="Picture 26"/>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21352752">
            <a:off x="1984470" y="6276860"/>
            <a:ext cx="1600454" cy="803695"/>
          </a:xfrm>
          <a:prstGeom prst="rect">
            <a:avLst/>
          </a:prstGeom>
        </p:spPr>
      </p:pic>
      <p:sp>
        <p:nvSpPr>
          <p:cNvPr id="30" name="Rounded Rectangle 29"/>
          <p:cNvSpPr/>
          <p:nvPr/>
        </p:nvSpPr>
        <p:spPr>
          <a:xfrm>
            <a:off x="483464" y="4009258"/>
            <a:ext cx="3243822" cy="3206852"/>
          </a:xfrm>
          <a:prstGeom prst="roundRect">
            <a:avLst/>
          </a:prstGeom>
          <a:noFill/>
          <a:ln w="25400">
            <a:solidFill>
              <a:srgbClr val="7030A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descr="Bday8thGrade - Justine Barbieri4b"/>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800124">
            <a:off x="778005" y="6441273"/>
            <a:ext cx="901021" cy="771876"/>
          </a:xfrm>
          <a:prstGeom prst="rect">
            <a:avLst/>
          </a:prstGeom>
        </p:spPr>
      </p:pic>
      <p:sp>
        <p:nvSpPr>
          <p:cNvPr id="32" name="TextBox 31"/>
          <p:cNvSpPr txBox="1"/>
          <p:nvPr/>
        </p:nvSpPr>
        <p:spPr>
          <a:xfrm>
            <a:off x="4089331" y="844474"/>
            <a:ext cx="3160386" cy="6463308"/>
          </a:xfrm>
          <a:prstGeom prst="rect">
            <a:avLst/>
          </a:prstGeom>
          <a:noFill/>
        </p:spPr>
        <p:txBody>
          <a:bodyPr wrap="square" rtlCol="0">
            <a:spAutoFit/>
          </a:bodyPr>
          <a:lstStyle/>
          <a:p>
            <a:pPr algn="ctr"/>
            <a:r>
              <a:rPr lang="en-US" sz="1400" b="1" dirty="0">
                <a:latin typeface="Comic Sans MS" panose="030F0702030302020204" pitchFamily="66" charset="0"/>
              </a:rPr>
              <a:t>August is National </a:t>
            </a:r>
            <a:r>
              <a:rPr lang="en-US" sz="1400" b="1" dirty="0" smtClean="0">
                <a:latin typeface="Comic Sans MS" panose="030F0702030302020204" pitchFamily="66" charset="0"/>
              </a:rPr>
              <a:t>Children’s </a:t>
            </a:r>
            <a:r>
              <a:rPr lang="en-US" sz="1400" b="1" dirty="0">
                <a:latin typeface="Comic Sans MS" panose="030F0702030302020204" pitchFamily="66" charset="0"/>
              </a:rPr>
              <a:t>Eye Health &amp; Safety </a:t>
            </a:r>
            <a:r>
              <a:rPr lang="en-US" sz="1400" b="1" dirty="0" smtClean="0">
                <a:latin typeface="Comic Sans MS" panose="030F0702030302020204" pitchFamily="66" charset="0"/>
              </a:rPr>
              <a:t>Month</a:t>
            </a:r>
          </a:p>
          <a:p>
            <a:pPr algn="ctr"/>
            <a:endParaRPr lang="en-US" sz="1400" b="1" dirty="0" smtClean="0">
              <a:latin typeface="Comic Sans MS" panose="030F0702030302020204" pitchFamily="66" charset="0"/>
            </a:endParaRPr>
          </a:p>
          <a:p>
            <a:pPr algn="ctr"/>
            <a:r>
              <a:rPr lang="en-US" sz="1100" dirty="0">
                <a:latin typeface="Comic Sans MS" panose="030F0702030302020204" pitchFamily="66" charset="0"/>
              </a:rPr>
              <a:t>As the end of the summer approaches, </a:t>
            </a:r>
            <a:r>
              <a:rPr lang="en-US" sz="1100" dirty="0" smtClean="0">
                <a:latin typeface="Comic Sans MS" panose="030F0702030302020204" pitchFamily="66" charset="0"/>
              </a:rPr>
              <a:t>many parents are preparing to send their children back to school. One </a:t>
            </a:r>
            <a:r>
              <a:rPr lang="en-US" sz="1100" dirty="0">
                <a:latin typeface="Comic Sans MS" panose="030F0702030302020204" pitchFamily="66" charset="0"/>
              </a:rPr>
              <a:t>of the most important ways to ensure a successful school year is to make your child’s </a:t>
            </a:r>
            <a:r>
              <a:rPr lang="en-US" sz="1100" dirty="0" smtClean="0">
                <a:latin typeface="Comic Sans MS" panose="030F0702030302020204" pitchFamily="66" charset="0"/>
              </a:rPr>
              <a:t>vision </a:t>
            </a:r>
            <a:r>
              <a:rPr lang="en-US" sz="1100" dirty="0">
                <a:latin typeface="Comic Sans MS" panose="030F0702030302020204" pitchFamily="66" charset="0"/>
              </a:rPr>
              <a:t>a priority. To help raise awareness, Prevent </a:t>
            </a:r>
            <a:r>
              <a:rPr lang="en-US" sz="1100" dirty="0" smtClean="0">
                <a:latin typeface="Comic Sans MS" panose="030F0702030302020204" pitchFamily="66" charset="0"/>
              </a:rPr>
              <a:t>Blindness </a:t>
            </a:r>
            <a:r>
              <a:rPr lang="en-US" sz="1100" dirty="0">
                <a:latin typeface="Comic Sans MS" panose="030F0702030302020204" pitchFamily="66" charset="0"/>
              </a:rPr>
              <a:t>has declared August as Children’s Eye Health and Safety Awareness </a:t>
            </a:r>
            <a:r>
              <a:rPr lang="en-US" sz="1100" dirty="0" smtClean="0">
                <a:latin typeface="Comic Sans MS" panose="030F0702030302020204" pitchFamily="66" charset="0"/>
              </a:rPr>
              <a:t>month. Listed below are some conditions that could effect young children. We will be doing vision screening at your child’s center in August. Make sure your child is there!</a:t>
            </a:r>
          </a:p>
          <a:p>
            <a:endParaRPr lang="en-US" sz="1200" b="1" dirty="0" smtClean="0"/>
          </a:p>
          <a:p>
            <a:r>
              <a:rPr lang="en-US" sz="1200" b="1" dirty="0" smtClean="0"/>
              <a:t>Lazy </a:t>
            </a:r>
            <a:r>
              <a:rPr lang="en-US" sz="1200" b="1" dirty="0"/>
              <a:t>Eye (Amblyopia)</a:t>
            </a:r>
          </a:p>
          <a:p>
            <a:r>
              <a:rPr lang="en-US" sz="1200" dirty="0"/>
              <a:t>Lazy eye, also called Amblyopia, </a:t>
            </a:r>
            <a:r>
              <a:rPr lang="en-US" sz="1200" dirty="0" smtClean="0"/>
              <a:t>results </a:t>
            </a:r>
            <a:r>
              <a:rPr lang="en-US" sz="1200" dirty="0"/>
              <a:t>from abnormal visual development in infancy and early childhood and is the leading cause of decreased vision among children. This condition develops when nerve pathways between the brain and the eye aren't properly stimulated. As a result, the brain favors one eye, usually due to poor vision in the other eye causing the brain to ignore signals from the other eye. </a:t>
            </a:r>
            <a:endParaRPr lang="en-US" sz="1200" dirty="0" smtClean="0"/>
          </a:p>
          <a:p>
            <a:endParaRPr lang="en-US" sz="1200" dirty="0" smtClean="0"/>
          </a:p>
          <a:p>
            <a:r>
              <a:rPr lang="en-US" sz="1200" b="1" dirty="0"/>
              <a:t>Crossed Eyes (Strabismus) </a:t>
            </a:r>
          </a:p>
          <a:p>
            <a:r>
              <a:rPr lang="en-US" sz="1200" dirty="0"/>
              <a:t>Crossed eyes, also called strabismus, is a condition in which </a:t>
            </a:r>
            <a:r>
              <a:rPr lang="en-US" sz="1200" dirty="0" smtClean="0"/>
              <a:t>the eyes </a:t>
            </a:r>
            <a:r>
              <a:rPr lang="en-US" sz="1200" dirty="0"/>
              <a:t>do not line up properly. If your child has this disorder, his or her eyes would look in different directions, with each eye focusing on a different object. It is very common, affecting four percent of children age 6 and younger. </a:t>
            </a:r>
            <a:endParaRPr lang="en-US" sz="1200" dirty="0">
              <a:latin typeface="Comic Sans MS" panose="030F0702030302020204" pitchFamily="66" charset="0"/>
            </a:endParaRPr>
          </a:p>
        </p:txBody>
      </p:sp>
      <p:sp>
        <p:nvSpPr>
          <p:cNvPr id="33" name="Flowchart: Process 32"/>
          <p:cNvSpPr/>
          <p:nvPr/>
        </p:nvSpPr>
        <p:spPr>
          <a:xfrm>
            <a:off x="4050401" y="733452"/>
            <a:ext cx="3315207" cy="6522413"/>
          </a:xfrm>
          <a:prstGeom prst="flowChartProcess">
            <a:avLst/>
          </a:prstGeom>
          <a:noFill/>
          <a:ln w="41275">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3380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28424</TotalTime>
  <Words>912</Words>
  <Application>Microsoft Office PowerPoint</Application>
  <PresentationFormat>Custom</PresentationFormat>
  <Paragraphs>66</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Book Antiqua</vt:lpstr>
      <vt:lpstr>Calibri</vt:lpstr>
      <vt:lpstr>Calibri Light</vt:lpstr>
      <vt:lpstr>Comic Sans MS</vt:lpstr>
      <vt:lpstr>Times New Roman</vt:lpstr>
      <vt:lpstr>Trebuchet MS</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Mark A.</dc:creator>
  <cp:lastModifiedBy>Thomas, Mark A.</cp:lastModifiedBy>
  <cp:revision>155</cp:revision>
  <cp:lastPrinted>2018-07-06T13:32:17Z</cp:lastPrinted>
  <dcterms:created xsi:type="dcterms:W3CDTF">2018-04-06T15:31:54Z</dcterms:created>
  <dcterms:modified xsi:type="dcterms:W3CDTF">2018-08-02T13:47:50Z</dcterms:modified>
</cp:coreProperties>
</file>