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1.xml" ContentType="application/vnd.openxmlformats-officedocument.presentationml.comments+xml"/>
  <Override PartName="/ppt/notesSlides/notesSlide6.xml" ContentType="application/vnd.openxmlformats-officedocument.presentationml.notesSlide+xml"/>
  <Override PartName="/ppt/comments/comment2.xml" ContentType="application/vnd.openxmlformats-officedocument.presentationml.comments+xml"/>
  <Override PartName="/ppt/notesSlides/notesSlide7.xml" ContentType="application/vnd.openxmlformats-officedocument.presentationml.notesSlide+xml"/>
  <Override PartName="/ppt/comments/comment3.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6"/>
  </p:notesMasterIdLst>
  <p:sldIdLst>
    <p:sldId id="256" r:id="rId2"/>
    <p:sldId id="266" r:id="rId3"/>
    <p:sldId id="268" r:id="rId4"/>
    <p:sldId id="270" r:id="rId5"/>
    <p:sldId id="258" r:id="rId6"/>
    <p:sldId id="267" r:id="rId7"/>
    <p:sldId id="272" r:id="rId8"/>
    <p:sldId id="260" r:id="rId9"/>
    <p:sldId id="261" r:id="rId10"/>
    <p:sldId id="278" r:id="rId11"/>
    <p:sldId id="271" r:id="rId12"/>
    <p:sldId id="280" r:id="rId13"/>
    <p:sldId id="283" r:id="rId14"/>
    <p:sldId id="282" r:id="rId15"/>
    <p:sldId id="294" r:id="rId16"/>
    <p:sldId id="275" r:id="rId17"/>
    <p:sldId id="273" r:id="rId18"/>
    <p:sldId id="274" r:id="rId19"/>
    <p:sldId id="296" r:id="rId20"/>
    <p:sldId id="263" r:id="rId21"/>
    <p:sldId id="277" r:id="rId22"/>
    <p:sldId id="286" r:id="rId23"/>
    <p:sldId id="276" r:id="rId24"/>
    <p:sldId id="300" r:id="rId25"/>
    <p:sldId id="285" r:id="rId26"/>
    <p:sldId id="264" r:id="rId27"/>
    <p:sldId id="295" r:id="rId28"/>
    <p:sldId id="287" r:id="rId29"/>
    <p:sldId id="288" r:id="rId30"/>
    <p:sldId id="289" r:id="rId31"/>
    <p:sldId id="290" r:id="rId32"/>
    <p:sldId id="299" r:id="rId33"/>
    <p:sldId id="291" r:id="rId34"/>
    <p:sldId id="292"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ce Brown" initials="AB" lastIdx="3" clrIdx="0">
    <p:extLst>
      <p:ext uri="{19B8F6BF-5375-455C-9EA6-DF929625EA0E}">
        <p15:presenceInfo xmlns:p15="http://schemas.microsoft.com/office/powerpoint/2012/main" userId="7656176c7e5968d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4" autoAdjust="0"/>
    <p:restoredTop sz="79508" autoAdjust="0"/>
  </p:normalViewPr>
  <p:slideViewPr>
    <p:cSldViewPr snapToGrid="0" showGuides="1">
      <p:cViewPr varScale="1">
        <p:scale>
          <a:sx n="78" d="100"/>
          <a:sy n="78" d="100"/>
        </p:scale>
        <p:origin x="120" y="12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7-07-26T17:51:10.976" idx="1">
    <p:pos x="10" y="10"/>
    <p:text/>
    <p:extLst>
      <p:ext uri="{C676402C-5697-4E1C-873F-D02D1690AC5C}">
        <p15:threadingInfo xmlns:p15="http://schemas.microsoft.com/office/powerpoint/2012/main" timeZoneBias="30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7-07-26T17:51:10.976" idx="1">
    <p:pos x="10" y="10"/>
    <p:text/>
    <p:extLst>
      <p:ext uri="{C676402C-5697-4E1C-873F-D02D1690AC5C}">
        <p15:threadingInfo xmlns:p15="http://schemas.microsoft.com/office/powerpoint/2012/main" timeZoneBias="30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17-07-26T17:51:42.728" idx="2">
    <p:pos x="10" y="10"/>
    <p:text/>
    <p:extLst>
      <p:ext uri="{C676402C-5697-4E1C-873F-D02D1690AC5C}">
        <p15:threadingInfo xmlns:p15="http://schemas.microsoft.com/office/powerpoint/2012/main" timeZoneBias="30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BEB586-DC51-454C-8B7F-30F3E5C451B8}" type="datetimeFigureOut">
              <a:rPr lang="en-US" smtClean="0"/>
              <a:t>8/24/2017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C808B7-DA0D-4C19-B6C9-F8FF68AF8FF4}" type="slidenum">
              <a:rPr lang="en-US" smtClean="0"/>
              <a:t>‹#›</a:t>
            </a:fld>
            <a:endParaRPr lang="en-US"/>
          </a:p>
        </p:txBody>
      </p:sp>
    </p:spTree>
    <p:extLst>
      <p:ext uri="{BB962C8B-B14F-4D97-AF65-F5344CB8AC3E}">
        <p14:creationId xmlns:p14="http://schemas.microsoft.com/office/powerpoint/2010/main" val="641876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C808B7-DA0D-4C19-B6C9-F8FF68AF8FF4}" type="slidenum">
              <a:rPr lang="en-US" smtClean="0"/>
              <a:t>1</a:t>
            </a:fld>
            <a:endParaRPr lang="en-US"/>
          </a:p>
        </p:txBody>
      </p:sp>
    </p:spTree>
    <p:extLst>
      <p:ext uri="{BB962C8B-B14F-4D97-AF65-F5344CB8AC3E}">
        <p14:creationId xmlns:p14="http://schemas.microsoft.com/office/powerpoint/2010/main" val="4629948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practice </a:t>
            </a:r>
          </a:p>
          <a:p>
            <a:r>
              <a:rPr lang="en-US" dirty="0"/>
              <a:t>Education –  what personal is involved.  Who is involved that is not in the classroom but still affect your work.  What happened, yesterday, last month, what your doing today how does that relate to what is done tomorrow.  How does this classroom fit into the structure of education. If the student goes to a resource room – how does that change or effect the system. What about the curriculum, state standards etc.  How can you fit in more effectively with the goals of this system </a:t>
            </a:r>
          </a:p>
          <a:p>
            <a:endParaRPr lang="en-US" dirty="0"/>
          </a:p>
          <a:p>
            <a:r>
              <a:rPr lang="en-US" dirty="0"/>
              <a:t>Medical –  Deaf patient  the personal, the structures  that exist  the process, </a:t>
            </a:r>
          </a:p>
          <a:p>
            <a:endParaRPr lang="en-US" dirty="0"/>
          </a:p>
          <a:p>
            <a:r>
              <a:rPr lang="en-US" dirty="0"/>
              <a:t>Legal -  your interpreting in a primary hearing  you’re interpreting for the plaintive .  What is happening now – relate to ____ Process  used, Help to see how other people in the system work together.  </a:t>
            </a:r>
          </a:p>
          <a:p>
            <a:endParaRPr lang="en-US" dirty="0"/>
          </a:p>
        </p:txBody>
      </p:sp>
      <p:sp>
        <p:nvSpPr>
          <p:cNvPr id="4" name="Slide Number Placeholder 3"/>
          <p:cNvSpPr>
            <a:spLocks noGrp="1"/>
          </p:cNvSpPr>
          <p:nvPr>
            <p:ph type="sldNum" sz="quarter" idx="10"/>
          </p:nvPr>
        </p:nvSpPr>
        <p:spPr/>
        <p:txBody>
          <a:bodyPr/>
          <a:lstStyle/>
          <a:p>
            <a:fld id="{E0C808B7-DA0D-4C19-B6C9-F8FF68AF8FF4}" type="slidenum">
              <a:rPr lang="en-US" smtClean="0"/>
              <a:t>14</a:t>
            </a:fld>
            <a:endParaRPr lang="en-US"/>
          </a:p>
        </p:txBody>
      </p:sp>
    </p:spTree>
    <p:extLst>
      <p:ext uri="{BB962C8B-B14F-4D97-AF65-F5344CB8AC3E}">
        <p14:creationId xmlns:p14="http://schemas.microsoft.com/office/powerpoint/2010/main" val="583259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None/>
            </a:pPr>
            <a:r>
              <a:rPr lang="en-US" sz="1800" u="sng" dirty="0"/>
              <a:t>Conventional </a:t>
            </a:r>
          </a:p>
          <a:p>
            <a:pPr marL="0" indent="0" algn="l">
              <a:buNone/>
            </a:pPr>
            <a:r>
              <a:rPr lang="en-US" sz="1200" dirty="0"/>
              <a:t>Works for immediate simple problems</a:t>
            </a:r>
            <a:r>
              <a:rPr lang="en-US" sz="1600" dirty="0"/>
              <a:t> </a:t>
            </a:r>
          </a:p>
          <a:p>
            <a:pPr marL="0" indent="0" algn="l">
              <a:buNone/>
            </a:pPr>
            <a:r>
              <a:rPr lang="en-US" sz="1600" dirty="0"/>
              <a:t>You kid get a cut, you put a bandage  on it </a:t>
            </a:r>
          </a:p>
          <a:p>
            <a:pPr marL="0" indent="0" algn="l">
              <a:buNone/>
            </a:pPr>
            <a:r>
              <a:rPr lang="en-US" sz="1800" u="sng" dirty="0"/>
              <a:t>Systems </a:t>
            </a:r>
          </a:p>
          <a:p>
            <a:pPr marL="0" indent="0" algn="l">
              <a:buNone/>
            </a:pPr>
            <a:r>
              <a:rPr lang="en-US" sz="1200" dirty="0"/>
              <a:t>Needed for chronic complex problems </a:t>
            </a:r>
          </a:p>
          <a:p>
            <a:pPr marL="0" indent="0" algn="l">
              <a:buNone/>
            </a:pPr>
            <a:r>
              <a:rPr lang="en-US" sz="1200" dirty="0"/>
              <a:t>Your kid come home from school with cuts about three days a week – somethings going on…..</a:t>
            </a:r>
          </a:p>
          <a:p>
            <a:endParaRPr lang="en-US" dirty="0"/>
          </a:p>
        </p:txBody>
      </p:sp>
      <p:sp>
        <p:nvSpPr>
          <p:cNvPr id="4" name="Slide Number Placeholder 3"/>
          <p:cNvSpPr>
            <a:spLocks noGrp="1"/>
          </p:cNvSpPr>
          <p:nvPr>
            <p:ph type="sldNum" sz="quarter" idx="10"/>
          </p:nvPr>
        </p:nvSpPr>
        <p:spPr/>
        <p:txBody>
          <a:bodyPr/>
          <a:lstStyle/>
          <a:p>
            <a:fld id="{E0C808B7-DA0D-4C19-B6C9-F8FF68AF8FF4}" type="slidenum">
              <a:rPr lang="en-US" smtClean="0"/>
              <a:t>16</a:t>
            </a:fld>
            <a:endParaRPr lang="en-US"/>
          </a:p>
        </p:txBody>
      </p:sp>
    </p:spTree>
    <p:extLst>
      <p:ext uri="{BB962C8B-B14F-4D97-AF65-F5344CB8AC3E}">
        <p14:creationId xmlns:p14="http://schemas.microsoft.com/office/powerpoint/2010/main" val="8249970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Opioid Epidemic – deaths continue to increase. US has tried to make opioids less accessible — by, for example, pushing doctors to prescribe fewer pills – it’s not working – that a failure of our system – that </a:t>
            </a:r>
            <a:r>
              <a:rPr lang="en-US" sz="1200" u="none" dirty="0"/>
              <a:t>Conventional thinking . This epidemic will not </a:t>
            </a:r>
            <a:r>
              <a:rPr lang="en-US" sz="1200" u="none" dirty="0" err="1"/>
              <a:t>iimprove</a:t>
            </a:r>
            <a:r>
              <a:rPr lang="en-US" sz="1200" u="none" dirty="0"/>
              <a:t> without  changing the system. </a:t>
            </a:r>
          </a:p>
          <a:p>
            <a:endParaRPr lang="en-US" dirty="0"/>
          </a:p>
          <a:p>
            <a:r>
              <a:rPr lang="en-US" dirty="0"/>
              <a:t>World Hunger – delivery food to a ________country is a bandage which in the long run will make these people more dependent on others.  Using system thinking and looking at the big picture – what can allow these people to be more independent .</a:t>
            </a:r>
          </a:p>
          <a:p>
            <a:endParaRPr lang="en-US" dirty="0"/>
          </a:p>
          <a:p>
            <a:r>
              <a:rPr lang="en-US" dirty="0"/>
              <a:t>This is a picture taken in N.O.  Of homeless people living under the interstate. I recently read an article about a local </a:t>
            </a:r>
            <a:r>
              <a:rPr lang="en-US"/>
              <a:t>church who __________________________</a:t>
            </a:r>
            <a:endParaRPr lang="en-US" dirty="0"/>
          </a:p>
        </p:txBody>
      </p:sp>
      <p:sp>
        <p:nvSpPr>
          <p:cNvPr id="4" name="Slide Number Placeholder 3"/>
          <p:cNvSpPr>
            <a:spLocks noGrp="1"/>
          </p:cNvSpPr>
          <p:nvPr>
            <p:ph type="sldNum" sz="quarter" idx="10"/>
          </p:nvPr>
        </p:nvSpPr>
        <p:spPr/>
        <p:txBody>
          <a:bodyPr/>
          <a:lstStyle/>
          <a:p>
            <a:fld id="{E0C808B7-DA0D-4C19-B6C9-F8FF68AF8FF4}" type="slidenum">
              <a:rPr lang="en-US" smtClean="0"/>
              <a:t>17</a:t>
            </a:fld>
            <a:endParaRPr lang="en-US"/>
          </a:p>
        </p:txBody>
      </p:sp>
    </p:spTree>
    <p:extLst>
      <p:ext uri="{BB962C8B-B14F-4D97-AF65-F5344CB8AC3E}">
        <p14:creationId xmlns:p14="http://schemas.microsoft.com/office/powerpoint/2010/main" val="36595499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None/>
            </a:pPr>
            <a:r>
              <a:rPr lang="en-US" sz="2400" dirty="0">
                <a:latin typeface="Tahoma" panose="020B0604030504040204" pitchFamily="34" charset="0"/>
                <a:ea typeface="Tahoma" panose="020B0604030504040204" pitchFamily="34" charset="0"/>
                <a:cs typeface="Tahoma" panose="020B0604030504040204" pitchFamily="34" charset="0"/>
              </a:rPr>
              <a:t>Where has the system failed?</a:t>
            </a:r>
          </a:p>
          <a:p>
            <a:pPr marL="0" indent="0" algn="l">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algn="l">
              <a:buNone/>
            </a:pPr>
            <a:r>
              <a:rPr lang="en-US" sz="2400" dirty="0">
                <a:latin typeface="Tahoma" panose="020B0604030504040204" pitchFamily="34" charset="0"/>
                <a:ea typeface="Tahoma" panose="020B0604030504040204" pitchFamily="34" charset="0"/>
                <a:cs typeface="Tahoma" panose="020B0604030504040204" pitchFamily="34" charset="0"/>
              </a:rPr>
              <a:t>What needs to change within the system to fix these long term – chronic problems? </a:t>
            </a:r>
          </a:p>
          <a:p>
            <a:endParaRPr lang="en-US" dirty="0"/>
          </a:p>
        </p:txBody>
      </p:sp>
      <p:sp>
        <p:nvSpPr>
          <p:cNvPr id="4" name="Slide Number Placeholder 3"/>
          <p:cNvSpPr>
            <a:spLocks noGrp="1"/>
          </p:cNvSpPr>
          <p:nvPr>
            <p:ph type="sldNum" sz="quarter" idx="10"/>
          </p:nvPr>
        </p:nvSpPr>
        <p:spPr/>
        <p:txBody>
          <a:bodyPr/>
          <a:lstStyle/>
          <a:p>
            <a:fld id="{E0C808B7-DA0D-4C19-B6C9-F8FF68AF8FF4}" type="slidenum">
              <a:rPr lang="en-US" smtClean="0"/>
              <a:t>19</a:t>
            </a:fld>
            <a:endParaRPr lang="en-US"/>
          </a:p>
        </p:txBody>
      </p:sp>
    </p:spTree>
    <p:extLst>
      <p:ext uri="{BB962C8B-B14F-4D97-AF65-F5344CB8AC3E}">
        <p14:creationId xmlns:p14="http://schemas.microsoft.com/office/powerpoint/2010/main" val="2401542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model helps us see not simple what is happening ( the event) but also the underling reason why it happened </a:t>
            </a:r>
          </a:p>
          <a:p>
            <a:r>
              <a:rPr lang="en-US" dirty="0"/>
              <a:t>Events – things that make us react.  Ex. Going to work everyday, waking up every morning at 7 am, interpreting science  class  </a:t>
            </a:r>
          </a:p>
          <a:p>
            <a:r>
              <a:rPr lang="en-US" dirty="0"/>
              <a:t>We want to make sure it’s a systemic issue before we spend time and energy on trying to figure it out </a:t>
            </a:r>
          </a:p>
          <a:p>
            <a:r>
              <a:rPr lang="en-US" dirty="0"/>
              <a:t>Events may sometimes be a one off event – in this case you don’t need to look  or intervein at it using a S T lens. </a:t>
            </a:r>
          </a:p>
          <a:p>
            <a:endParaRPr lang="en-US" dirty="0"/>
          </a:p>
          <a:p>
            <a:r>
              <a:rPr lang="en-US" dirty="0"/>
              <a:t>Patterns- may be   waking up late every Friday, struggling to interpret for  science class – everyday </a:t>
            </a:r>
          </a:p>
          <a:p>
            <a:r>
              <a:rPr lang="en-US" dirty="0"/>
              <a:t>Patterns are important because they let us know if something + or – is happening </a:t>
            </a:r>
          </a:p>
          <a:p>
            <a:r>
              <a:rPr lang="en-US" dirty="0"/>
              <a:t>Understanding patterns helps us anticipate that may be going to happen based on past behaviors </a:t>
            </a:r>
          </a:p>
          <a:p>
            <a:endParaRPr lang="en-US" dirty="0"/>
          </a:p>
          <a:p>
            <a:r>
              <a:rPr lang="en-US" dirty="0"/>
              <a:t>Systems Structure – this is the scaffolding of the system – can be formal &gt; policies, procedures, process etc. or informal -  things that people in the system do &gt; the short cuts they do to get the work done. </a:t>
            </a:r>
          </a:p>
          <a:p>
            <a:r>
              <a:rPr lang="en-US" dirty="0"/>
              <a:t>Structures – enable the patterns to exist. </a:t>
            </a:r>
          </a:p>
          <a:p>
            <a:r>
              <a:rPr lang="en-US" dirty="0"/>
              <a:t>At this level we can intervene at a design level – by understanding how the system that exists has been designed and way that we can alter the design to get the desired results. </a:t>
            </a:r>
          </a:p>
          <a:p>
            <a:endParaRPr lang="en-US" dirty="0"/>
          </a:p>
          <a:p>
            <a:r>
              <a:rPr lang="en-US" dirty="0"/>
              <a:t>Mental Models – attitudes, biases, beliefs and assumptions  of the people who designed the system. Also of the people working with in the system who have created the patterns which we now want to address </a:t>
            </a:r>
          </a:p>
          <a:p>
            <a:r>
              <a:rPr lang="en-US" dirty="0"/>
              <a:t>Working are this level allows us to make significant transformations – with the people working in the system and in the system it’s self. </a:t>
            </a:r>
          </a:p>
          <a:p>
            <a:endParaRPr lang="en-US" dirty="0"/>
          </a:p>
          <a:p>
            <a:endParaRPr lang="en-US" dirty="0"/>
          </a:p>
        </p:txBody>
      </p:sp>
      <p:sp>
        <p:nvSpPr>
          <p:cNvPr id="4" name="Slide Number Placeholder 3"/>
          <p:cNvSpPr>
            <a:spLocks noGrp="1"/>
          </p:cNvSpPr>
          <p:nvPr>
            <p:ph type="sldNum" sz="quarter" idx="10"/>
          </p:nvPr>
        </p:nvSpPr>
        <p:spPr/>
        <p:txBody>
          <a:bodyPr/>
          <a:lstStyle/>
          <a:p>
            <a:fld id="{E0C808B7-DA0D-4C19-B6C9-F8FF68AF8FF4}" type="slidenum">
              <a:rPr lang="en-US" smtClean="0"/>
              <a:t>20</a:t>
            </a:fld>
            <a:endParaRPr lang="en-US"/>
          </a:p>
        </p:txBody>
      </p:sp>
    </p:spTree>
    <p:extLst>
      <p:ext uri="{BB962C8B-B14F-4D97-AF65-F5344CB8AC3E}">
        <p14:creationId xmlns:p14="http://schemas.microsoft.com/office/powerpoint/2010/main" val="30480789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Recently a TOD called me complaining that she was in the students mainstream classroom to ask the interpreter a question… the bell rang and the interpreter was not there – she was about 10 mins late  - so the student missed the first 10 mins of class.  Did this happen often? Was it on going? Was she late for all her classes? Was this a one time event or a conic problem?</a:t>
            </a:r>
          </a:p>
          <a:p>
            <a:r>
              <a:rPr lang="en-US" dirty="0"/>
              <a:t>So before approach the interpreter about it, I ask the other teachers how it was working out with an interpreter in the room. None of them said she was late. </a:t>
            </a:r>
          </a:p>
          <a:p>
            <a:r>
              <a:rPr lang="en-US" dirty="0"/>
              <a:t>So the next week I went to this class and again the interpreter was late.  I felt sure there was a reason for this so I insured the interpreter that I made sure the student go all the classroom info before she arrived. </a:t>
            </a:r>
          </a:p>
          <a:p>
            <a:r>
              <a:rPr lang="en-US" dirty="0"/>
              <a:t>So after class I walked  with the interpret to her next class ….</a:t>
            </a:r>
          </a:p>
          <a:p>
            <a:r>
              <a:rPr lang="en-US" dirty="0"/>
              <a:t>She explained that she has lunch duty every Friday and rushes to eat and use the restroom before class. </a:t>
            </a:r>
          </a:p>
          <a:p>
            <a:r>
              <a:rPr lang="en-US" dirty="0"/>
              <a:t>What sort of problem is this?? </a:t>
            </a:r>
          </a:p>
          <a:p>
            <a:r>
              <a:rPr lang="en-US" dirty="0"/>
              <a:t>All staff has to have duty? </a:t>
            </a:r>
          </a:p>
          <a:p>
            <a:r>
              <a:rPr lang="en-US" dirty="0"/>
              <a:t>Why didn’t the interpreter let me or TOD know etc. </a:t>
            </a:r>
          </a:p>
          <a:p>
            <a:endParaRPr lang="en-US" dirty="0"/>
          </a:p>
          <a:p>
            <a:endParaRPr lang="en-US" dirty="0"/>
          </a:p>
        </p:txBody>
      </p:sp>
      <p:sp>
        <p:nvSpPr>
          <p:cNvPr id="4" name="Slide Number Placeholder 3"/>
          <p:cNvSpPr>
            <a:spLocks noGrp="1"/>
          </p:cNvSpPr>
          <p:nvPr>
            <p:ph type="sldNum" sz="quarter" idx="10"/>
          </p:nvPr>
        </p:nvSpPr>
        <p:spPr/>
        <p:txBody>
          <a:bodyPr/>
          <a:lstStyle/>
          <a:p>
            <a:fld id="{E0C808B7-DA0D-4C19-B6C9-F8FF68AF8FF4}" type="slidenum">
              <a:rPr lang="en-US" smtClean="0"/>
              <a:t>21</a:t>
            </a:fld>
            <a:endParaRPr lang="en-US"/>
          </a:p>
        </p:txBody>
      </p:sp>
    </p:spTree>
    <p:extLst>
      <p:ext uri="{BB962C8B-B14F-4D97-AF65-F5344CB8AC3E}">
        <p14:creationId xmlns:p14="http://schemas.microsoft.com/office/powerpoint/2010/main" val="6435360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chronic complex problems in interpreting </a:t>
            </a:r>
          </a:p>
          <a:p>
            <a:endParaRPr lang="en-US" sz="1200" dirty="0"/>
          </a:p>
          <a:p>
            <a:r>
              <a:rPr lang="en-US" dirty="0"/>
              <a:t>If you want to change the patterns which are happening you MUST change the mental models  - the beliefs and biases </a:t>
            </a:r>
          </a:p>
          <a:p>
            <a:endParaRPr lang="en-US" dirty="0"/>
          </a:p>
          <a:p>
            <a:r>
              <a:rPr lang="en-US" dirty="0"/>
              <a:t>Ex. Of systemic problem in Educational Interpreter field. Interpreters are under the para umbrella and not view as professional – related services </a:t>
            </a:r>
          </a:p>
          <a:p>
            <a:r>
              <a:rPr lang="en-US" dirty="0"/>
              <a:t>Patterns -  pay, benefits, job title confusion etc. </a:t>
            </a:r>
          </a:p>
          <a:p>
            <a:r>
              <a:rPr lang="en-US" dirty="0"/>
              <a:t>Design – lack of knowledge about role, etc.  Won’t change unless mental models are changed </a:t>
            </a:r>
          </a:p>
          <a:p>
            <a:r>
              <a:rPr lang="en-US" dirty="0"/>
              <a:t>Mental Models -  if they don’t know about Deafness, Interpreting process etc. they  don’t realize what all in involved with the </a:t>
            </a:r>
            <a:r>
              <a:rPr lang="en-US" dirty="0" err="1"/>
              <a:t>jobe</a:t>
            </a:r>
            <a:endParaRPr lang="en-US" dirty="0"/>
          </a:p>
          <a:p>
            <a:endParaRPr lang="en-US" dirty="0"/>
          </a:p>
        </p:txBody>
      </p:sp>
      <p:sp>
        <p:nvSpPr>
          <p:cNvPr id="4" name="Slide Number Placeholder 3"/>
          <p:cNvSpPr>
            <a:spLocks noGrp="1"/>
          </p:cNvSpPr>
          <p:nvPr>
            <p:ph type="sldNum" sz="quarter" idx="10"/>
          </p:nvPr>
        </p:nvSpPr>
        <p:spPr/>
        <p:txBody>
          <a:bodyPr/>
          <a:lstStyle/>
          <a:p>
            <a:fld id="{E0C808B7-DA0D-4C19-B6C9-F8FF68AF8FF4}" type="slidenum">
              <a:rPr lang="en-US" smtClean="0"/>
              <a:t>22</a:t>
            </a:fld>
            <a:endParaRPr lang="en-US"/>
          </a:p>
        </p:txBody>
      </p:sp>
    </p:spTree>
    <p:extLst>
      <p:ext uri="{BB962C8B-B14F-4D97-AF65-F5344CB8AC3E}">
        <p14:creationId xmlns:p14="http://schemas.microsoft.com/office/powerpoint/2010/main" val="42910257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seek to understand how our job in the system works together with other parts of the system </a:t>
            </a:r>
          </a:p>
        </p:txBody>
      </p:sp>
      <p:sp>
        <p:nvSpPr>
          <p:cNvPr id="4" name="Slide Number Placeholder 3"/>
          <p:cNvSpPr>
            <a:spLocks noGrp="1"/>
          </p:cNvSpPr>
          <p:nvPr>
            <p:ph type="sldNum" sz="quarter" idx="10"/>
          </p:nvPr>
        </p:nvSpPr>
        <p:spPr/>
        <p:txBody>
          <a:bodyPr/>
          <a:lstStyle/>
          <a:p>
            <a:fld id="{E0C808B7-DA0D-4C19-B6C9-F8FF68AF8FF4}" type="slidenum">
              <a:rPr lang="en-US" smtClean="0"/>
              <a:t>23</a:t>
            </a:fld>
            <a:endParaRPr lang="en-US"/>
          </a:p>
        </p:txBody>
      </p:sp>
    </p:spTree>
    <p:extLst>
      <p:ext uri="{BB962C8B-B14F-4D97-AF65-F5344CB8AC3E}">
        <p14:creationId xmlns:p14="http://schemas.microsoft.com/office/powerpoint/2010/main" val="14238898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C808B7-DA0D-4C19-B6C9-F8FF68AF8FF4}" type="slidenum">
              <a:rPr lang="en-US" smtClean="0"/>
              <a:t>28</a:t>
            </a:fld>
            <a:endParaRPr lang="en-US"/>
          </a:p>
        </p:txBody>
      </p:sp>
    </p:spTree>
    <p:extLst>
      <p:ext uri="{BB962C8B-B14F-4D97-AF65-F5344CB8AC3E}">
        <p14:creationId xmlns:p14="http://schemas.microsoft.com/office/powerpoint/2010/main" val="1983798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Pat Himes:</a:t>
            </a:r>
            <a:r>
              <a:rPr lang="en-US" baseline="0" dirty="0"/>
              <a:t> Mission and purpose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Purpose of NAIE will be to identify and support best practices within the field, advocate for its members, provide continuing education, networking, resources and other professional opportunities.</a:t>
            </a:r>
          </a:p>
          <a:p>
            <a:endParaRPr lang="en-US" dirty="0"/>
          </a:p>
        </p:txBody>
      </p:sp>
      <p:sp>
        <p:nvSpPr>
          <p:cNvPr id="4" name="Slide Number Placeholder 3"/>
          <p:cNvSpPr>
            <a:spLocks noGrp="1"/>
          </p:cNvSpPr>
          <p:nvPr>
            <p:ph type="sldNum" sz="quarter" idx="10"/>
          </p:nvPr>
        </p:nvSpPr>
        <p:spPr/>
        <p:txBody>
          <a:bodyPr/>
          <a:lstStyle/>
          <a:p>
            <a:fld id="{934BD652-C000-40CA-B5E0-2E537CB8EDB7}" type="slidenum">
              <a:rPr lang="en-US" smtClean="0"/>
              <a:t>29</a:t>
            </a:fld>
            <a:endParaRPr lang="en-US"/>
          </a:p>
        </p:txBody>
      </p:sp>
    </p:spTree>
    <p:extLst>
      <p:ext uri="{BB962C8B-B14F-4D97-AF65-F5344CB8AC3E}">
        <p14:creationId xmlns:p14="http://schemas.microsoft.com/office/powerpoint/2010/main" val="913877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Understanding systems thinking, why it is important</a:t>
            </a:r>
          </a:p>
          <a:p>
            <a:r>
              <a:rPr lang="en-US" dirty="0"/>
              <a:t>Basic system thinking principles and tools </a:t>
            </a:r>
          </a:p>
          <a:p>
            <a:r>
              <a:rPr lang="en-US" dirty="0"/>
              <a:t>Share examples of systems thinking in action</a:t>
            </a:r>
          </a:p>
          <a:p>
            <a:r>
              <a:rPr lang="en-US" dirty="0"/>
              <a:t>Look at how system thinking can apply to your own work</a:t>
            </a:r>
          </a:p>
          <a:p>
            <a:r>
              <a:rPr lang="en-US" dirty="0"/>
              <a:t>How you can become a system thinker </a:t>
            </a:r>
          </a:p>
        </p:txBody>
      </p:sp>
      <p:sp>
        <p:nvSpPr>
          <p:cNvPr id="4" name="Slide Number Placeholder 3"/>
          <p:cNvSpPr>
            <a:spLocks noGrp="1"/>
          </p:cNvSpPr>
          <p:nvPr>
            <p:ph type="sldNum" sz="quarter" idx="10"/>
          </p:nvPr>
        </p:nvSpPr>
        <p:spPr/>
        <p:txBody>
          <a:bodyPr/>
          <a:lstStyle/>
          <a:p>
            <a:fld id="{E0C808B7-DA0D-4C19-B6C9-F8FF68AF8FF4}" type="slidenum">
              <a:rPr lang="en-US" smtClean="0"/>
              <a:t>2</a:t>
            </a:fld>
            <a:endParaRPr lang="en-US"/>
          </a:p>
        </p:txBody>
      </p:sp>
    </p:spTree>
    <p:extLst>
      <p:ext uri="{BB962C8B-B14F-4D97-AF65-F5344CB8AC3E}">
        <p14:creationId xmlns:p14="http://schemas.microsoft.com/office/powerpoint/2010/main" val="13514432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sym typeface="Wingdings" panose="05000000000000000000" pitchFamily="2" charset="2"/>
              </a:rPr>
              <a:t>Jo talk about membership</a:t>
            </a:r>
          </a:p>
        </p:txBody>
      </p:sp>
      <p:sp>
        <p:nvSpPr>
          <p:cNvPr id="4" name="Slide Number Placeholder 3"/>
          <p:cNvSpPr>
            <a:spLocks noGrp="1"/>
          </p:cNvSpPr>
          <p:nvPr>
            <p:ph type="sldNum" sz="quarter" idx="10"/>
          </p:nvPr>
        </p:nvSpPr>
        <p:spPr/>
        <p:txBody>
          <a:bodyPr/>
          <a:lstStyle/>
          <a:p>
            <a:fld id="{934BD652-C000-40CA-B5E0-2E537CB8EDB7}" type="slidenum">
              <a:rPr lang="en-US" smtClean="0"/>
              <a:t>30</a:t>
            </a:fld>
            <a:endParaRPr lang="en-US"/>
          </a:p>
        </p:txBody>
      </p:sp>
    </p:spTree>
    <p:extLst>
      <p:ext uri="{BB962C8B-B14F-4D97-AF65-F5344CB8AC3E}">
        <p14:creationId xmlns:p14="http://schemas.microsoft.com/office/powerpoint/2010/main" val="7743401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sym typeface="Wingdings" panose="05000000000000000000" pitchFamily="2" charset="2"/>
              </a:rPr>
              <a:t>Jo talk about membership</a:t>
            </a:r>
          </a:p>
        </p:txBody>
      </p:sp>
      <p:sp>
        <p:nvSpPr>
          <p:cNvPr id="4" name="Slide Number Placeholder 3"/>
          <p:cNvSpPr>
            <a:spLocks noGrp="1"/>
          </p:cNvSpPr>
          <p:nvPr>
            <p:ph type="sldNum" sz="quarter" idx="10"/>
          </p:nvPr>
        </p:nvSpPr>
        <p:spPr/>
        <p:txBody>
          <a:bodyPr/>
          <a:lstStyle/>
          <a:p>
            <a:fld id="{934BD652-C000-40CA-B5E0-2E537CB8EDB7}" type="slidenum">
              <a:rPr lang="en-US" smtClean="0"/>
              <a:t>31</a:t>
            </a:fld>
            <a:endParaRPr lang="en-US"/>
          </a:p>
        </p:txBody>
      </p:sp>
    </p:spTree>
    <p:extLst>
      <p:ext uri="{BB962C8B-B14F-4D97-AF65-F5344CB8AC3E}">
        <p14:creationId xmlns:p14="http://schemas.microsoft.com/office/powerpoint/2010/main" val="24545844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Webinars </a:t>
            </a:r>
          </a:p>
          <a:p>
            <a:r>
              <a:rPr lang="en-US" dirty="0"/>
              <a:t>3 a year -  free with membership </a:t>
            </a:r>
          </a:p>
          <a:p>
            <a:endParaRPr lang="en-US" dirty="0"/>
          </a:p>
          <a:p>
            <a:r>
              <a:rPr lang="en-US" dirty="0"/>
              <a:t>Conferences</a:t>
            </a:r>
          </a:p>
          <a:p>
            <a:r>
              <a:rPr lang="en-US" dirty="0"/>
              <a:t>Every other year </a:t>
            </a:r>
          </a:p>
          <a:p>
            <a:endParaRPr lang="en-US" dirty="0"/>
          </a:p>
          <a:p>
            <a:r>
              <a:rPr lang="en-US" dirty="0"/>
              <a:t>Trainings  - 3 or 4  different parts of the country </a:t>
            </a:r>
          </a:p>
          <a:p>
            <a:r>
              <a:rPr lang="en-US" dirty="0"/>
              <a:t>On none conference year  </a:t>
            </a:r>
          </a:p>
          <a:p>
            <a:endParaRPr lang="en-US" dirty="0"/>
          </a:p>
        </p:txBody>
      </p:sp>
      <p:sp>
        <p:nvSpPr>
          <p:cNvPr id="4" name="Slide Number Placeholder 3"/>
          <p:cNvSpPr>
            <a:spLocks noGrp="1"/>
          </p:cNvSpPr>
          <p:nvPr>
            <p:ph type="sldNum" sz="quarter" idx="10"/>
          </p:nvPr>
        </p:nvSpPr>
        <p:spPr/>
        <p:txBody>
          <a:bodyPr/>
          <a:lstStyle/>
          <a:p>
            <a:fld id="{934BD652-C000-40CA-B5E0-2E537CB8EDB7}" type="slidenum">
              <a:rPr lang="en-US" smtClean="0"/>
              <a:t>32</a:t>
            </a:fld>
            <a:endParaRPr lang="en-US"/>
          </a:p>
        </p:txBody>
      </p:sp>
    </p:spTree>
    <p:extLst>
      <p:ext uri="{BB962C8B-B14F-4D97-AF65-F5344CB8AC3E}">
        <p14:creationId xmlns:p14="http://schemas.microsoft.com/office/powerpoint/2010/main" val="19333590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sym typeface="Wingdings" panose="05000000000000000000" pitchFamily="2" charset="2"/>
              </a:rPr>
              <a:t>Jo talk about membership</a:t>
            </a:r>
          </a:p>
        </p:txBody>
      </p:sp>
      <p:sp>
        <p:nvSpPr>
          <p:cNvPr id="4" name="Slide Number Placeholder 3"/>
          <p:cNvSpPr>
            <a:spLocks noGrp="1"/>
          </p:cNvSpPr>
          <p:nvPr>
            <p:ph type="sldNum" sz="quarter" idx="10"/>
          </p:nvPr>
        </p:nvSpPr>
        <p:spPr/>
        <p:txBody>
          <a:bodyPr/>
          <a:lstStyle/>
          <a:p>
            <a:fld id="{934BD652-C000-40CA-B5E0-2E537CB8EDB7}" type="slidenum">
              <a:rPr lang="en-US" smtClean="0"/>
              <a:t>33</a:t>
            </a:fld>
            <a:endParaRPr lang="en-US"/>
          </a:p>
        </p:txBody>
      </p:sp>
    </p:spTree>
    <p:extLst>
      <p:ext uri="{BB962C8B-B14F-4D97-AF65-F5344CB8AC3E}">
        <p14:creationId xmlns:p14="http://schemas.microsoft.com/office/powerpoint/2010/main" val="41882214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sym typeface="Wingdings" panose="05000000000000000000" pitchFamily="2" charset="2"/>
              </a:rPr>
              <a:t>Tracey talk about contacting us </a:t>
            </a:r>
          </a:p>
        </p:txBody>
      </p:sp>
      <p:sp>
        <p:nvSpPr>
          <p:cNvPr id="4" name="Slide Number Placeholder 3"/>
          <p:cNvSpPr>
            <a:spLocks noGrp="1"/>
          </p:cNvSpPr>
          <p:nvPr>
            <p:ph type="sldNum" sz="quarter" idx="10"/>
          </p:nvPr>
        </p:nvSpPr>
        <p:spPr/>
        <p:txBody>
          <a:bodyPr/>
          <a:lstStyle/>
          <a:p>
            <a:fld id="{934BD652-C000-40CA-B5E0-2E537CB8EDB7}" type="slidenum">
              <a:rPr lang="en-US" smtClean="0"/>
              <a:t>34</a:t>
            </a:fld>
            <a:endParaRPr lang="en-US"/>
          </a:p>
        </p:txBody>
      </p:sp>
    </p:spTree>
    <p:extLst>
      <p:ext uri="{BB962C8B-B14F-4D97-AF65-F5344CB8AC3E}">
        <p14:creationId xmlns:p14="http://schemas.microsoft.com/office/powerpoint/2010/main" val="2250167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why should interpreters learn about Systems Thinking ? </a:t>
            </a:r>
          </a:p>
          <a:p>
            <a:r>
              <a:rPr lang="en-US" dirty="0"/>
              <a:t>Book- Towards Competent Practice, Conversation With Stakeholders (  Deaf and Hearing consumers were asked ) </a:t>
            </a:r>
          </a:p>
        </p:txBody>
      </p:sp>
      <p:sp>
        <p:nvSpPr>
          <p:cNvPr id="4" name="Slide Number Placeholder 3"/>
          <p:cNvSpPr>
            <a:spLocks noGrp="1"/>
          </p:cNvSpPr>
          <p:nvPr>
            <p:ph type="sldNum" sz="quarter" idx="10"/>
          </p:nvPr>
        </p:nvSpPr>
        <p:spPr/>
        <p:txBody>
          <a:bodyPr/>
          <a:lstStyle/>
          <a:p>
            <a:fld id="{E0C808B7-DA0D-4C19-B6C9-F8FF68AF8FF4}" type="slidenum">
              <a:rPr lang="en-US" smtClean="0"/>
              <a:t>3</a:t>
            </a:fld>
            <a:endParaRPr lang="en-US"/>
          </a:p>
        </p:txBody>
      </p:sp>
    </p:spTree>
    <p:extLst>
      <p:ext uri="{BB962C8B-B14F-4D97-AF65-F5344CB8AC3E}">
        <p14:creationId xmlns:p14="http://schemas.microsoft.com/office/powerpoint/2010/main" val="1183333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So….what is a system?  </a:t>
            </a:r>
          </a:p>
        </p:txBody>
      </p:sp>
      <p:sp>
        <p:nvSpPr>
          <p:cNvPr id="4" name="Slide Number Placeholder 3"/>
          <p:cNvSpPr>
            <a:spLocks noGrp="1"/>
          </p:cNvSpPr>
          <p:nvPr>
            <p:ph type="sldNum" sz="quarter" idx="10"/>
          </p:nvPr>
        </p:nvSpPr>
        <p:spPr/>
        <p:txBody>
          <a:bodyPr/>
          <a:lstStyle/>
          <a:p>
            <a:fld id="{E0C808B7-DA0D-4C19-B6C9-F8FF68AF8FF4}" type="slidenum">
              <a:rPr lang="en-US" smtClean="0"/>
              <a:t>6</a:t>
            </a:fld>
            <a:endParaRPr lang="en-US"/>
          </a:p>
        </p:txBody>
      </p:sp>
    </p:spTree>
    <p:extLst>
      <p:ext uri="{BB962C8B-B14F-4D97-AF65-F5344CB8AC3E}">
        <p14:creationId xmlns:p14="http://schemas.microsoft.com/office/powerpoint/2010/main" val="2542024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bicycle , s slinky, a small busy – with one owner – one or a few employees </a:t>
            </a:r>
          </a:p>
        </p:txBody>
      </p:sp>
      <p:sp>
        <p:nvSpPr>
          <p:cNvPr id="4" name="Slide Number Placeholder 3"/>
          <p:cNvSpPr>
            <a:spLocks noGrp="1"/>
          </p:cNvSpPr>
          <p:nvPr>
            <p:ph type="sldNum" sz="quarter" idx="10"/>
          </p:nvPr>
        </p:nvSpPr>
        <p:spPr/>
        <p:txBody>
          <a:bodyPr/>
          <a:lstStyle/>
          <a:p>
            <a:fld id="{E0C808B7-DA0D-4C19-B6C9-F8FF68AF8FF4}" type="slidenum">
              <a:rPr lang="en-US" smtClean="0"/>
              <a:t>7</a:t>
            </a:fld>
            <a:endParaRPr lang="en-US"/>
          </a:p>
        </p:txBody>
      </p:sp>
    </p:spTree>
    <p:extLst>
      <p:ext uri="{BB962C8B-B14F-4D97-AF65-F5344CB8AC3E}">
        <p14:creationId xmlns:p14="http://schemas.microsoft.com/office/powerpoint/2010/main" val="792780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eco system, a family, a public institution – a school, a court of law, a hospital </a:t>
            </a:r>
            <a:r>
              <a:rPr lang="en-US" dirty="0" err="1"/>
              <a:t>etc</a:t>
            </a:r>
            <a:r>
              <a:rPr lang="en-US" dirty="0"/>
              <a:t> </a:t>
            </a:r>
          </a:p>
        </p:txBody>
      </p:sp>
      <p:sp>
        <p:nvSpPr>
          <p:cNvPr id="4" name="Slide Number Placeholder 3"/>
          <p:cNvSpPr>
            <a:spLocks noGrp="1"/>
          </p:cNvSpPr>
          <p:nvPr>
            <p:ph type="sldNum" sz="quarter" idx="10"/>
          </p:nvPr>
        </p:nvSpPr>
        <p:spPr/>
        <p:txBody>
          <a:bodyPr/>
          <a:lstStyle/>
          <a:p>
            <a:fld id="{E0C808B7-DA0D-4C19-B6C9-F8FF68AF8FF4}" type="slidenum">
              <a:rPr lang="en-US" smtClean="0"/>
              <a:t>8</a:t>
            </a:fld>
            <a:endParaRPr lang="en-US"/>
          </a:p>
        </p:txBody>
      </p:sp>
    </p:spTree>
    <p:extLst>
      <p:ext uri="{BB962C8B-B14F-4D97-AF65-F5344CB8AC3E}">
        <p14:creationId xmlns:p14="http://schemas.microsoft.com/office/powerpoint/2010/main" val="2511538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on a bike is the chain is missing – the bike can not provide transportation, exercise etc. if one </a:t>
            </a:r>
          </a:p>
          <a:p>
            <a:r>
              <a:rPr lang="en-US" dirty="0"/>
              <a:t>In a family unit when a family member has a baby many elements of the family change </a:t>
            </a:r>
          </a:p>
          <a:p>
            <a:endParaRPr lang="en-US" dirty="0"/>
          </a:p>
          <a:p>
            <a:r>
              <a:rPr lang="en-US" dirty="0"/>
              <a:t>In an ecosystem if a company comes in and cuts down trees. – that area will change, animals my die, plants my die etc.  Most often adjustments will be made, more ground cover will grow, different animals will come etc.  </a:t>
            </a:r>
          </a:p>
          <a:p>
            <a:endParaRPr lang="en-US" dirty="0"/>
          </a:p>
          <a:p>
            <a:r>
              <a:rPr lang="en-US" dirty="0"/>
              <a:t>As interpreter we are a single part of the system which we are working in ….</a:t>
            </a:r>
            <a:r>
              <a:rPr lang="en-US" dirty="0" err="1"/>
              <a:t>dr</a:t>
            </a:r>
            <a:r>
              <a:rPr lang="en-US" dirty="0"/>
              <a:t> appt,…in the court for that one day…..sub </a:t>
            </a:r>
            <a:r>
              <a:rPr lang="en-US" dirty="0" err="1"/>
              <a:t>interp</a:t>
            </a:r>
            <a:r>
              <a:rPr lang="en-US" dirty="0"/>
              <a:t> in a class .   But even though we may be there for a short time that assignment is tied to something bigger then just that hour or two   It’s tied to prior events …appointments, lessons, continuing  building  vocabulary  </a:t>
            </a:r>
          </a:p>
          <a:p>
            <a:r>
              <a:rPr lang="en-US" dirty="0"/>
              <a:t>.</a:t>
            </a:r>
          </a:p>
          <a:p>
            <a:r>
              <a:rPr lang="en-US" dirty="0"/>
              <a:t>What we do in the time we are there has impact on that system. </a:t>
            </a:r>
          </a:p>
          <a:p>
            <a:endParaRPr lang="en-US" dirty="0"/>
          </a:p>
        </p:txBody>
      </p:sp>
      <p:sp>
        <p:nvSpPr>
          <p:cNvPr id="4" name="Slide Number Placeholder 3"/>
          <p:cNvSpPr>
            <a:spLocks noGrp="1"/>
          </p:cNvSpPr>
          <p:nvPr>
            <p:ph type="sldNum" sz="quarter" idx="10"/>
          </p:nvPr>
        </p:nvSpPr>
        <p:spPr/>
        <p:txBody>
          <a:bodyPr/>
          <a:lstStyle/>
          <a:p>
            <a:fld id="{E0C808B7-DA0D-4C19-B6C9-F8FF68AF8FF4}" type="slidenum">
              <a:rPr lang="en-US" smtClean="0"/>
              <a:t>9</a:t>
            </a:fld>
            <a:endParaRPr lang="en-US"/>
          </a:p>
        </p:txBody>
      </p:sp>
    </p:spTree>
    <p:extLst>
      <p:ext uri="{BB962C8B-B14F-4D97-AF65-F5344CB8AC3E}">
        <p14:creationId xmlns:p14="http://schemas.microsoft.com/office/powerpoint/2010/main" val="1798713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this?  </a:t>
            </a:r>
          </a:p>
          <a:p>
            <a:r>
              <a:rPr lang="en-US" dirty="0"/>
              <a:t>A motor is very important part of a car, the car can’t move without it  – car can’t run with out it. </a:t>
            </a:r>
          </a:p>
          <a:p>
            <a:r>
              <a:rPr lang="en-US" dirty="0"/>
              <a:t>Do you think when a car was designed by parts – or by the whole</a:t>
            </a:r>
          </a:p>
          <a:p>
            <a:r>
              <a:rPr lang="en-US" dirty="0"/>
              <a:t>We have to think of  the whole not the parts. We have to think of system as a design – what does the whole picture look like. </a:t>
            </a:r>
          </a:p>
        </p:txBody>
      </p:sp>
      <p:sp>
        <p:nvSpPr>
          <p:cNvPr id="4" name="Slide Number Placeholder 3"/>
          <p:cNvSpPr>
            <a:spLocks noGrp="1"/>
          </p:cNvSpPr>
          <p:nvPr>
            <p:ph type="sldNum" sz="quarter" idx="10"/>
          </p:nvPr>
        </p:nvSpPr>
        <p:spPr/>
        <p:txBody>
          <a:bodyPr/>
          <a:lstStyle/>
          <a:p>
            <a:fld id="{E0C808B7-DA0D-4C19-B6C9-F8FF68AF8FF4}" type="slidenum">
              <a:rPr lang="en-US" smtClean="0"/>
              <a:t>10</a:t>
            </a:fld>
            <a:endParaRPr lang="en-US"/>
          </a:p>
        </p:txBody>
      </p:sp>
    </p:spTree>
    <p:extLst>
      <p:ext uri="{BB962C8B-B14F-4D97-AF65-F5344CB8AC3E}">
        <p14:creationId xmlns:p14="http://schemas.microsoft.com/office/powerpoint/2010/main" val="2850625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Human System – socio- political in nature – serves the interests of society  and has negotiated standards, government regulated, is related to social relationships and involves authority or power</a:t>
            </a:r>
          </a:p>
          <a:p>
            <a:r>
              <a:rPr lang="en-US" sz="1400" b="1" dirty="0"/>
              <a:t>Relationships</a:t>
            </a:r>
            <a:r>
              <a:rPr lang="en-US" dirty="0"/>
              <a:t> – the people  - which involve issues of power and authority  ex. Dr. nurse, x ray tech , School  teacher, principle  Understanding their jobs can help you make decisions. </a:t>
            </a:r>
          </a:p>
          <a:p>
            <a:r>
              <a:rPr lang="en-US" sz="1400" b="1" dirty="0"/>
              <a:t>Knowledge</a:t>
            </a:r>
            <a:r>
              <a:rPr lang="en-US" dirty="0"/>
              <a:t> – what is need to know for that assignment in that environment  </a:t>
            </a:r>
          </a:p>
          <a:p>
            <a:endParaRPr lang="en-US" sz="1200" dirty="0">
              <a:effectLst/>
            </a:endParaRPr>
          </a:p>
          <a:p>
            <a:r>
              <a:rPr lang="en-US" sz="1400" b="1" dirty="0">
                <a:effectLst/>
              </a:rPr>
              <a:t>DYNAMIC WORKFORCE</a:t>
            </a:r>
            <a:r>
              <a:rPr lang="en-US" sz="1400" dirty="0">
                <a:effectLst/>
              </a:rPr>
              <a:t> –</a:t>
            </a:r>
            <a:r>
              <a:rPr lang="en-US" sz="1400" b="1" dirty="0">
                <a:effectLst/>
              </a:rPr>
              <a:t> Structures </a:t>
            </a:r>
            <a:r>
              <a:rPr lang="en-US" dirty="0">
                <a:effectLst/>
              </a:rPr>
              <a:t>is a manifestation of a group of like-minded people, stalwarts in their own respective field to come together with a common objective to be a significant player in the arena of Human capital development. How communication follow from one area to another, asking questions about a procedure.  Collecting data – paper work, forms. This paper work become a record – employee may change but the paper follows the person. ( sight translations – prep with forms that maybe used) </a:t>
            </a:r>
          </a:p>
          <a:p>
            <a:r>
              <a:rPr lang="en-US" sz="1400" b="1" dirty="0">
                <a:effectLst/>
              </a:rPr>
              <a:t>Leadership &amp; </a:t>
            </a:r>
            <a:r>
              <a:rPr lang="en-US" sz="1400" b="1" dirty="0" err="1">
                <a:effectLst/>
              </a:rPr>
              <a:t>Gov</a:t>
            </a:r>
            <a:r>
              <a:rPr lang="en-US" sz="1400" b="1" dirty="0">
                <a:effectLst/>
              </a:rPr>
              <a:t> – Processes  - </a:t>
            </a:r>
            <a:r>
              <a:rPr lang="en-US" sz="1400" b="0" dirty="0">
                <a:effectLst/>
              </a:rPr>
              <a:t>systems have to follow procedures and polices  and standards </a:t>
            </a:r>
          </a:p>
          <a:p>
            <a:r>
              <a:rPr lang="en-US" b="1" dirty="0"/>
              <a:t>Funding  -  who pays you, what P. L. are followed  </a:t>
            </a:r>
          </a:p>
          <a:p>
            <a:r>
              <a:rPr lang="en-US" dirty="0"/>
              <a:t>Often we want these systems to change because we are there.  And yes, with the inclusion of Deaf individuals and sign language interpreters the way of communicating will change from what usually happens in that environment. We  are effected  by the  systems much more they we effect them </a:t>
            </a:r>
          </a:p>
          <a:p>
            <a:r>
              <a:rPr lang="en-US" dirty="0"/>
              <a:t>We often want the system to adapt to us.  So… to have better collaboration with those we work with. We need to understand the system and try to fit into the system more naturally  </a:t>
            </a:r>
          </a:p>
          <a:p>
            <a:r>
              <a:rPr lang="en-US" dirty="0"/>
              <a:t>It’s equally important for us to understand the system as it is for the system to understand us.   - we are a small part of that system </a:t>
            </a:r>
          </a:p>
          <a:p>
            <a:r>
              <a:rPr lang="en-US" dirty="0"/>
              <a:t>Demand Control Scheme is a great tool to use in making these decisions. </a:t>
            </a:r>
          </a:p>
        </p:txBody>
      </p:sp>
      <p:sp>
        <p:nvSpPr>
          <p:cNvPr id="4" name="Slide Number Placeholder 3"/>
          <p:cNvSpPr>
            <a:spLocks noGrp="1"/>
          </p:cNvSpPr>
          <p:nvPr>
            <p:ph type="sldNum" sz="quarter" idx="10"/>
          </p:nvPr>
        </p:nvSpPr>
        <p:spPr/>
        <p:txBody>
          <a:bodyPr/>
          <a:lstStyle/>
          <a:p>
            <a:fld id="{E0C808B7-DA0D-4C19-B6C9-F8FF68AF8FF4}" type="slidenum">
              <a:rPr lang="en-US" smtClean="0"/>
              <a:t>13</a:t>
            </a:fld>
            <a:endParaRPr lang="en-US"/>
          </a:p>
        </p:txBody>
      </p:sp>
    </p:spTree>
    <p:extLst>
      <p:ext uri="{BB962C8B-B14F-4D97-AF65-F5344CB8AC3E}">
        <p14:creationId xmlns:p14="http://schemas.microsoft.com/office/powerpoint/2010/main" val="41054311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8/24/2017</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8/24/2017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8/24/2017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hree Pictures Static">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D5B6E4-F352-458B-BEEA-32D8382A8B30}" type="datetimeFigureOut">
              <a:rPr lang="en-US" smtClean="0"/>
              <a:t>8/24/2017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497D2B-E1B9-43CE-B810-3D4FD07A43AC}" type="slidenum">
              <a:rPr lang="en-US" smtClean="0"/>
              <a:t>‹#›</a:t>
            </a:fld>
            <a:endParaRPr lang="en-US"/>
          </a:p>
        </p:txBody>
      </p:sp>
      <p:sp>
        <p:nvSpPr>
          <p:cNvPr id="7" name="Rectangle with shadow"/>
          <p:cNvSpPr/>
          <p:nvPr userDrawn="1"/>
        </p:nvSpPr>
        <p:spPr>
          <a:xfrm>
            <a:off x="4777028" y="1541972"/>
            <a:ext cx="2637944" cy="3774057"/>
          </a:xfrm>
          <a:prstGeom prst="rect">
            <a:avLst/>
          </a:prstGeom>
          <a:solidFill>
            <a:schemeClr val="bg1">
              <a:lumMod val="75000"/>
              <a:lumOff val="25000"/>
            </a:schemeClr>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Left Picture Placeholder"/>
          <p:cNvSpPr>
            <a:spLocks noGrp="1"/>
          </p:cNvSpPr>
          <p:nvPr>
            <p:ph type="pic" sz="quarter" idx="13" hasCustomPrompt="1"/>
          </p:nvPr>
        </p:nvSpPr>
        <p:spPr>
          <a:xfrm>
            <a:off x="1486243" y="1401006"/>
            <a:ext cx="2848386" cy="4055989"/>
          </a:xfrm>
          <a:solidFill>
            <a:schemeClr val="bg1">
              <a:lumMod val="85000"/>
              <a:lumOff val="15000"/>
            </a:schemeClr>
          </a:solidFill>
          <a:ln w="127000">
            <a:solidFill>
              <a:srgbClr val="404040"/>
            </a:solidFill>
          </a:ln>
          <a:effectLst>
            <a:outerShdw blurRad="76200" dir="18900000" sy="23000" kx="-1200000" algn="bl" rotWithShape="0">
              <a:prstClr val="black">
                <a:alpha val="20000"/>
              </a:prstClr>
            </a:outerShdw>
          </a:effectLst>
          <a:scene3d>
            <a:camera prst="perspectiveContrastingLeftFacing" fov="3900000">
              <a:rot lat="0" lon="19820829" rev="0"/>
            </a:camera>
            <a:lightRig rig="threePt" dir="t"/>
          </a:scene3d>
          <a:sp3d extrusionH="127000" prstMaterial="matte">
            <a:bevelT w="127000" prst="relaxedInset"/>
            <a:extrusionClr>
              <a:srgbClr val="404040"/>
            </a:extrusionClr>
          </a:sp3d>
        </p:spPr>
        <p:txBody>
          <a:bodyPr tIns="365760"/>
          <a:lstStyle>
            <a:lvl1pPr marL="0" indent="0" algn="ctr">
              <a:buNone/>
              <a:defRPr/>
            </a:lvl1pPr>
          </a:lstStyle>
          <a:p>
            <a:r>
              <a:rPr lang="en-US" dirty="0"/>
              <a:t>Insert</a:t>
            </a:r>
            <a:br>
              <a:rPr lang="en-US" dirty="0"/>
            </a:br>
            <a:r>
              <a:rPr lang="en-US" dirty="0"/>
              <a:t>Left Picture</a:t>
            </a:r>
          </a:p>
        </p:txBody>
      </p:sp>
      <p:sp>
        <p:nvSpPr>
          <p:cNvPr id="8" name="Center Picture Placeholder"/>
          <p:cNvSpPr>
            <a:spLocks noGrp="1"/>
          </p:cNvSpPr>
          <p:nvPr>
            <p:ph type="pic" sz="quarter" idx="14" hasCustomPrompt="1"/>
          </p:nvPr>
        </p:nvSpPr>
        <p:spPr>
          <a:xfrm>
            <a:off x="4776852" y="1541972"/>
            <a:ext cx="2637944" cy="3774056"/>
          </a:xfrm>
          <a:solidFill>
            <a:schemeClr val="bg1">
              <a:lumMod val="85000"/>
              <a:lumOff val="15000"/>
            </a:schemeClr>
          </a:solidFill>
          <a:ln w="127000">
            <a:solidFill>
              <a:srgbClr val="404040"/>
            </a:solidFill>
          </a:ln>
          <a:effectLst/>
          <a:scene3d>
            <a:camera prst="orthographicFront"/>
            <a:lightRig rig="threePt" dir="t"/>
          </a:scene3d>
          <a:sp3d extrusionH="127000" prstMaterial="matte">
            <a:bevelT w="127000" prst="relaxedInset"/>
            <a:extrusionClr>
              <a:srgbClr val="404040"/>
            </a:extrusionClr>
          </a:sp3d>
        </p:spPr>
        <p:txBody>
          <a:bodyPr tIns="365760"/>
          <a:lstStyle>
            <a:lvl1pPr marL="0" indent="0" algn="ctr">
              <a:buNone/>
              <a:defRPr/>
            </a:lvl1pPr>
          </a:lstStyle>
          <a:p>
            <a:r>
              <a:rPr lang="en-US" dirty="0"/>
              <a:t>Insert </a:t>
            </a:r>
            <a:br>
              <a:rPr lang="en-US" dirty="0"/>
            </a:br>
            <a:r>
              <a:rPr lang="en-US" dirty="0"/>
              <a:t>Center Picture</a:t>
            </a:r>
          </a:p>
        </p:txBody>
      </p:sp>
      <p:sp>
        <p:nvSpPr>
          <p:cNvPr id="9" name="Right Picture Placeholder"/>
          <p:cNvSpPr>
            <a:spLocks noGrp="1"/>
          </p:cNvSpPr>
          <p:nvPr>
            <p:ph type="pic" sz="quarter" idx="15" hasCustomPrompt="1"/>
          </p:nvPr>
        </p:nvSpPr>
        <p:spPr>
          <a:xfrm>
            <a:off x="7587790" y="1206499"/>
            <a:ext cx="3117673" cy="4445000"/>
          </a:xfrm>
          <a:solidFill>
            <a:schemeClr val="bg1">
              <a:lumMod val="85000"/>
              <a:lumOff val="15000"/>
            </a:schemeClr>
          </a:solidFill>
          <a:ln w="127000">
            <a:solidFill>
              <a:srgbClr val="404040"/>
            </a:solidFill>
          </a:ln>
          <a:effectLst>
            <a:outerShdw blurRad="76200" dir="18900000" sy="23000" kx="-1200000" algn="bl" rotWithShape="0">
              <a:prstClr val="black">
                <a:alpha val="20000"/>
              </a:prstClr>
            </a:outerShdw>
          </a:effectLst>
          <a:scene3d>
            <a:camera prst="perspectiveContrastingLeftFacing" fov="3900000">
              <a:rot lat="0" lon="1820836" rev="0"/>
            </a:camera>
            <a:lightRig rig="threePt" dir="t"/>
          </a:scene3d>
          <a:sp3d extrusionH="127000" prstMaterial="matte">
            <a:bevelT w="127000" prst="relaxedInset"/>
            <a:extrusionClr>
              <a:srgbClr val="404040"/>
            </a:extrusionClr>
          </a:sp3d>
        </p:spPr>
        <p:txBody>
          <a:bodyPr tIns="365760"/>
          <a:lstStyle>
            <a:lvl1pPr marL="0" indent="0" algn="ctr">
              <a:buNone/>
              <a:defRPr/>
            </a:lvl1pPr>
          </a:lstStyle>
          <a:p>
            <a:r>
              <a:rPr lang="en-US" dirty="0"/>
              <a:t>Insert</a:t>
            </a:r>
            <a:br>
              <a:rPr lang="en-US" dirty="0"/>
            </a:br>
            <a:r>
              <a:rPr lang="en-US" dirty="0"/>
              <a:t>Right Picture</a:t>
            </a:r>
          </a:p>
        </p:txBody>
      </p:sp>
      <p:sp>
        <p:nvSpPr>
          <p:cNvPr id="10" name="Rectangle 9"/>
          <p:cNvSpPr/>
          <p:nvPr userDrawn="1"/>
        </p:nvSpPr>
        <p:spPr>
          <a:xfrm>
            <a:off x="12401958" y="10886"/>
            <a:ext cx="1853340" cy="6847114"/>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Bef>
                <a:spcPts val="600"/>
              </a:spcBef>
            </a:pPr>
            <a:r>
              <a:rPr lang="en-US" sz="1600" dirty="0">
                <a:solidFill>
                  <a:prstClr val="white">
                    <a:lumMod val="50000"/>
                  </a:prstClr>
                </a:solidFill>
                <a:latin typeface="Calibri Light" panose="020F0302020204030204" pitchFamily="34" charset="0"/>
                <a:cs typeface="Calibri" panose="020F0502020204030204" pitchFamily="34" charset="0"/>
              </a:rPr>
              <a:t>To change the sample images, select a picture and delete it. Now click the Pictures icon in each placeholder to insert your own images.</a:t>
            </a:r>
          </a:p>
        </p:txBody>
      </p:sp>
    </p:spTree>
    <p:extLst>
      <p:ext uri="{BB962C8B-B14F-4D97-AF65-F5344CB8AC3E}">
        <p14:creationId xmlns:p14="http://schemas.microsoft.com/office/powerpoint/2010/main" val="4003641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8/24/2017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8/24/2017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8/24/2017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8/24/2017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8/24/2017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0">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8/24/2017</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 id="2147483669" r:id="rId18"/>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video" Target="https://www.youtube.com/embed/E75f_G2PcEw"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18.xml"/><Relationship Id="rId5" Type="http://schemas.openxmlformats.org/officeDocument/2006/relationships/image" Target="../media/image14.jpg"/><Relationship Id="rId4" Type="http://schemas.openxmlformats.org/officeDocument/2006/relationships/image" Target="../media/image13.jp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18.xml"/><Relationship Id="rId5" Type="http://schemas.openxmlformats.org/officeDocument/2006/relationships/image" Target="../media/image18.jpg"/><Relationship Id="rId4" Type="http://schemas.openxmlformats.org/officeDocument/2006/relationships/image" Target="../media/image1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18.xml"/><Relationship Id="rId5" Type="http://schemas.openxmlformats.org/officeDocument/2006/relationships/image" Target="../media/image14.jpg"/><Relationship Id="rId4" Type="http://schemas.openxmlformats.org/officeDocument/2006/relationships/image" Target="../media/image13.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3.JPG"/></Relationships>
</file>

<file path=ppt/slides/_rels/slide2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4.jpg"/></Relationships>
</file>

<file path=ppt/slides/_rels/slide3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8" Type="http://schemas.openxmlformats.org/officeDocument/2006/relationships/hyperlink" Target="mailto:membership@naiedu.org" TargetMode="External"/><Relationship Id="rId3" Type="http://schemas.openxmlformats.org/officeDocument/2006/relationships/image" Target="../media/image23.JPG"/><Relationship Id="rId7" Type="http://schemas.openxmlformats.org/officeDocument/2006/relationships/hyperlink" Target="mailto:secretary@naiedu.org"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hyperlink" Target="mailto:treasurer@naiedu.org" TargetMode="External"/><Relationship Id="rId11" Type="http://schemas.openxmlformats.org/officeDocument/2006/relationships/hyperlink" Target="mailto:memberatlarge@naiedu.org" TargetMode="External"/><Relationship Id="rId5" Type="http://schemas.openxmlformats.org/officeDocument/2006/relationships/hyperlink" Target="mailto:vicepresident@naiedu.org" TargetMode="External"/><Relationship Id="rId10" Type="http://schemas.openxmlformats.org/officeDocument/2006/relationships/hyperlink" Target="mailto:webmaster@naiedu.org" TargetMode="External"/><Relationship Id="rId4" Type="http://schemas.openxmlformats.org/officeDocument/2006/relationships/hyperlink" Target="mailto:president@naiedu.org" TargetMode="External"/><Relationship Id="rId9" Type="http://schemas.openxmlformats.org/officeDocument/2006/relationships/hyperlink" Target="mailto:publications@naiedu.or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comments" Target="../comments/comment1.xml"/><Relationship Id="rId5" Type="http://schemas.openxmlformats.org/officeDocument/2006/relationships/image" Target="../media/image6.jpg"/><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comments" Target="../comments/comment2.xml"/><Relationship Id="rId5" Type="http://schemas.openxmlformats.org/officeDocument/2006/relationships/image" Target="../media/image9.jpg"/><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179B9D-916B-428F-A7E6-603DE300CB1D}"/>
              </a:ext>
            </a:extLst>
          </p:cNvPr>
          <p:cNvSpPr>
            <a:spLocks noGrp="1"/>
          </p:cNvSpPr>
          <p:nvPr>
            <p:ph type="ctrTitle"/>
          </p:nvPr>
        </p:nvSpPr>
        <p:spPr/>
        <p:txBody>
          <a:bodyPr/>
          <a:lstStyle/>
          <a:p>
            <a:pPr algn="ctr"/>
            <a:r>
              <a:rPr lang="en-US" sz="5400" dirty="0">
                <a:latin typeface="Tahoma" panose="020B0604030504040204" pitchFamily="34" charset="0"/>
                <a:ea typeface="Tahoma" panose="020B0604030504040204" pitchFamily="34" charset="0"/>
                <a:cs typeface="Tahoma" panose="020B0604030504040204" pitchFamily="34" charset="0"/>
              </a:rPr>
              <a:t>systems thinking</a:t>
            </a:r>
            <a:r>
              <a:rPr lang="en-US" dirty="0">
                <a:latin typeface="Tahoma" panose="020B0604030504040204" pitchFamily="34" charset="0"/>
                <a:ea typeface="Tahoma" panose="020B0604030504040204" pitchFamily="34" charset="0"/>
                <a:cs typeface="Tahoma" panose="020B0604030504040204" pitchFamily="34" charset="0"/>
              </a:rPr>
              <a:t>:</a:t>
            </a:r>
            <a:br>
              <a:rPr lang="en-US" dirty="0">
                <a:latin typeface="Tahoma" panose="020B0604030504040204" pitchFamily="34" charset="0"/>
                <a:ea typeface="Tahoma" panose="020B0604030504040204" pitchFamily="34" charset="0"/>
                <a:cs typeface="Tahoma" panose="020B0604030504040204" pitchFamily="34" charset="0"/>
              </a:rPr>
            </a:br>
            <a:r>
              <a:rPr lang="en-US" dirty="0">
                <a:latin typeface="Tahoma" panose="020B0604030504040204" pitchFamily="34" charset="0"/>
                <a:ea typeface="Tahoma" panose="020B0604030504040204" pitchFamily="34" charset="0"/>
                <a:cs typeface="Tahoma" panose="020B0604030504040204" pitchFamily="34" charset="0"/>
              </a:rPr>
              <a:t> </a:t>
            </a:r>
            <a:r>
              <a:rPr lang="en-US" sz="4000" dirty="0">
                <a:latin typeface="Tahoma" panose="020B0604030504040204" pitchFamily="34" charset="0"/>
                <a:ea typeface="Tahoma" panose="020B0604030504040204" pitchFamily="34" charset="0"/>
                <a:cs typeface="Tahoma" panose="020B0604030504040204" pitchFamily="34" charset="0"/>
              </a:rPr>
              <a:t>an Introduction   </a:t>
            </a:r>
          </a:p>
        </p:txBody>
      </p:sp>
      <p:sp>
        <p:nvSpPr>
          <p:cNvPr id="3" name="Subtitle 2">
            <a:extLst>
              <a:ext uri="{FF2B5EF4-FFF2-40B4-BE49-F238E27FC236}">
                <a16:creationId xmlns:a16="http://schemas.microsoft.com/office/drawing/2014/main" xmlns="" id="{A7FA476F-FB0F-4ECF-A5C8-D73A389D2198}"/>
              </a:ext>
            </a:extLst>
          </p:cNvPr>
          <p:cNvSpPr>
            <a:spLocks noGrp="1"/>
          </p:cNvSpPr>
          <p:nvPr>
            <p:ph type="subTitle" idx="1"/>
          </p:nvPr>
        </p:nvSpPr>
        <p:spPr>
          <a:xfrm>
            <a:off x="1924048" y="3614564"/>
            <a:ext cx="8791575" cy="1655762"/>
          </a:xfrm>
        </p:spPr>
        <p:txBody>
          <a:bodyPr>
            <a:normAutofit fontScale="92500"/>
          </a:bodyPr>
          <a:lstStyle/>
          <a:p>
            <a:r>
              <a:rPr lang="en-US" dirty="0">
                <a:latin typeface="Tahoma" panose="020B0604030504040204" pitchFamily="34" charset="0"/>
                <a:ea typeface="Tahoma" panose="020B0604030504040204" pitchFamily="34" charset="0"/>
                <a:cs typeface="Tahoma" panose="020B0604030504040204" pitchFamily="34" charset="0"/>
              </a:rPr>
              <a:t>Jo Brown </a:t>
            </a:r>
          </a:p>
          <a:p>
            <a:r>
              <a:rPr lang="en-US" dirty="0">
                <a:latin typeface="Tahoma" panose="020B0604030504040204" pitchFamily="34" charset="0"/>
                <a:ea typeface="Tahoma" panose="020B0604030504040204" pitchFamily="34" charset="0"/>
                <a:cs typeface="Tahoma" panose="020B0604030504040204" pitchFamily="34" charset="0"/>
              </a:rPr>
              <a:t>Deaf Education Services coordinator / Educational Interpreter</a:t>
            </a:r>
          </a:p>
          <a:p>
            <a:r>
              <a:rPr lang="en-US" dirty="0">
                <a:latin typeface="Tahoma" panose="020B0604030504040204" pitchFamily="34" charset="0"/>
                <a:ea typeface="Tahoma" panose="020B0604030504040204" pitchFamily="34" charset="0"/>
                <a:cs typeface="Tahoma" panose="020B0604030504040204" pitchFamily="34" charset="0"/>
              </a:rPr>
              <a:t> St. Tammany Parish Schools </a:t>
            </a:r>
          </a:p>
        </p:txBody>
      </p:sp>
    </p:spTree>
    <p:extLst>
      <p:ext uri="{BB962C8B-B14F-4D97-AF65-F5344CB8AC3E}">
        <p14:creationId xmlns:p14="http://schemas.microsoft.com/office/powerpoint/2010/main" val="4102417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4E811F43-BB8F-4156-90C5-D666E45E617A}"/>
              </a:ext>
            </a:extLst>
          </p:cNvPr>
          <p:cNvSpPr>
            <a:spLocks noGrp="1"/>
          </p:cNvSpPr>
          <p:nvPr>
            <p:ph type="title"/>
          </p:nvPr>
        </p:nvSpPr>
        <p:spPr/>
        <p:txBody>
          <a:bodyPr/>
          <a:lstStyle/>
          <a:p>
            <a:r>
              <a:rPr lang="en-US" dirty="0">
                <a:latin typeface="Tahoma" panose="020B0604030504040204" pitchFamily="34" charset="0"/>
                <a:ea typeface="Tahoma" panose="020B0604030504040204" pitchFamily="34" charset="0"/>
                <a:cs typeface="Tahoma" panose="020B0604030504040204" pitchFamily="34" charset="0"/>
              </a:rPr>
              <a:t>System Design </a:t>
            </a:r>
          </a:p>
        </p:txBody>
      </p:sp>
      <p:pic>
        <p:nvPicPr>
          <p:cNvPr id="5" name="Content Placeholder 4" descr="A close up of an engine&#10;&#10;Description generated with very high confidence">
            <a:extLst>
              <a:ext uri="{FF2B5EF4-FFF2-40B4-BE49-F238E27FC236}">
                <a16:creationId xmlns:a16="http://schemas.microsoft.com/office/drawing/2014/main" xmlns="" id="{48CC8D23-F8AC-4F3D-B1CB-3D38455A5FD5}"/>
              </a:ext>
            </a:extLst>
          </p:cNvPr>
          <p:cNvPicPr>
            <a:picLocks noGrp="1" noChangeAspect="1"/>
          </p:cNvPicPr>
          <p:nvPr>
            <p:ph idx="1"/>
          </p:nvPr>
        </p:nvPicPr>
        <p:blipFill>
          <a:blip r:embed="rId3"/>
          <a:stretch>
            <a:fillRect/>
          </a:stretch>
        </p:blipFill>
        <p:spPr>
          <a:xfrm>
            <a:off x="3231715" y="2097087"/>
            <a:ext cx="5273458" cy="3927931"/>
          </a:xfrm>
          <a:ln w="57150">
            <a:solidFill>
              <a:schemeClr val="bg1"/>
            </a:solidFill>
          </a:ln>
        </p:spPr>
      </p:pic>
    </p:spTree>
    <p:extLst>
      <p:ext uri="{BB962C8B-B14F-4D97-AF65-F5344CB8AC3E}">
        <p14:creationId xmlns:p14="http://schemas.microsoft.com/office/powerpoint/2010/main" val="1923821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xmlns="" id="{151F5274-FAB3-4A17-BB33-86DCA8EE45AB}"/>
              </a:ext>
            </a:extLst>
          </p:cNvPr>
          <p:cNvSpPr/>
          <p:nvPr/>
        </p:nvSpPr>
        <p:spPr>
          <a:xfrm>
            <a:off x="2855934" y="250520"/>
            <a:ext cx="6665933" cy="6288065"/>
          </a:xfrm>
          <a:prstGeom prst="ellipse">
            <a:avLst/>
          </a:prstGeom>
          <a:ln w="76200">
            <a:solidFill>
              <a:srgbClr val="00206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6600" dirty="0">
                <a:solidFill>
                  <a:schemeClr val="bg1"/>
                </a:solidFill>
                <a:latin typeface="Tahoma" panose="020B0604030504040204" pitchFamily="34" charset="0"/>
                <a:ea typeface="Tahoma" panose="020B0604030504040204" pitchFamily="34" charset="0"/>
                <a:cs typeface="Tahoma" panose="020B0604030504040204" pitchFamily="34" charset="0"/>
              </a:rPr>
              <a:t>Systems </a:t>
            </a:r>
          </a:p>
          <a:p>
            <a:pPr algn="ctr"/>
            <a:r>
              <a:rPr lang="en-US" sz="6600" dirty="0">
                <a:solidFill>
                  <a:schemeClr val="bg1"/>
                </a:solidFill>
                <a:latin typeface="Tahoma" panose="020B0604030504040204" pitchFamily="34" charset="0"/>
                <a:ea typeface="Tahoma" panose="020B0604030504040204" pitchFamily="34" charset="0"/>
                <a:cs typeface="Tahoma" panose="020B0604030504040204" pitchFamily="34" charset="0"/>
              </a:rPr>
              <a:t>Thinking </a:t>
            </a:r>
          </a:p>
          <a:p>
            <a:pPr algn="ctr"/>
            <a:endParaRPr lang="en-US" dirty="0">
              <a:latin typeface="Century" pitchFamily="18" charset="0"/>
            </a:endParaRPr>
          </a:p>
          <a:p>
            <a:pPr algn="ctr"/>
            <a:r>
              <a:rPr lang="en-US" sz="2400" dirty="0">
                <a:solidFill>
                  <a:schemeClr val="bg1"/>
                </a:solidFill>
                <a:latin typeface="Tahoma" panose="020B0604030504040204" pitchFamily="34" charset="0"/>
                <a:ea typeface="Tahoma" panose="020B0604030504040204" pitchFamily="34" charset="0"/>
                <a:cs typeface="Tahoma" panose="020B0604030504040204" pitchFamily="34" charset="0"/>
              </a:rPr>
              <a:t>Systems thinking is a way of helping a person view systems from abroad perspective that includes seeing overall structures, patterns and cycles in systems, rather than seeing only specific events in the system. </a:t>
            </a:r>
          </a:p>
        </p:txBody>
      </p:sp>
    </p:spTree>
    <p:extLst>
      <p:ext uri="{BB962C8B-B14F-4D97-AF65-F5344CB8AC3E}">
        <p14:creationId xmlns:p14="http://schemas.microsoft.com/office/powerpoint/2010/main" val="42636968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75f_G2PcEw">
            <a:hlinkClick r:id="" action="ppaction://media"/>
            <a:extLst>
              <a:ext uri="{FF2B5EF4-FFF2-40B4-BE49-F238E27FC236}">
                <a16:creationId xmlns:a16="http://schemas.microsoft.com/office/drawing/2014/main" xmlns="" id="{D5FE7C9A-3869-499B-9858-A534DF76EBFF}"/>
              </a:ext>
            </a:extLst>
          </p:cNvPr>
          <p:cNvPicPr>
            <a:picLocks noGrp="1" noRot="1" noChangeAspect="1"/>
          </p:cNvPicPr>
          <p:nvPr>
            <p:ph idx="1"/>
            <a:videoFile r:link="rId1"/>
          </p:nvPr>
        </p:nvPicPr>
        <p:blipFill>
          <a:blip r:embed="rId3"/>
          <a:stretch>
            <a:fillRect/>
          </a:stretch>
        </p:blipFill>
        <p:spPr>
          <a:xfrm>
            <a:off x="1331089" y="729205"/>
            <a:ext cx="9537539" cy="5278056"/>
          </a:xfrm>
          <a:prstGeom prst="rect">
            <a:avLst/>
          </a:prstGeom>
        </p:spPr>
      </p:pic>
    </p:spTree>
    <p:extLst>
      <p:ext uri="{BB962C8B-B14F-4D97-AF65-F5344CB8AC3E}">
        <p14:creationId xmlns:p14="http://schemas.microsoft.com/office/powerpoint/2010/main" val="3659006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4" name="Rectangle 1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6" name="Group 12"/>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6100" y="-11384"/>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14" name="Rectangle 5"/>
            <p:cNvSpPr>
              <a:spLocks noChangeArrowheads="1"/>
            </p:cNvSpPr>
            <p:nvPr>
              <p:extLst>
                <p:ext uri="{386F3935-93C4-4BCD-93E2-E3B085C9AB24}">
                  <p16:designElem xmlns:p16="http://schemas.microsoft.com/office/powerpoint/2015/main" xmlns=""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77" name="Freeform 6"/>
            <p:cNvSpPr>
              <a:spLocks noEditPoints="1"/>
            </p:cNvSpPr>
            <p:nvPr>
              <p:extLst>
                <p:ext uri="{386F3935-93C4-4BCD-93E2-E3B085C9AB24}">
                  <p16:designElem xmlns:p16="http://schemas.microsoft.com/office/powerpoint/2015/main" xmlns=""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7"/>
            <p:cNvSpPr>
              <a:spLocks noEditPoints="1"/>
            </p:cNvSpPr>
            <p:nvPr>
              <p:extLst>
                <p:ext uri="{386F3935-93C4-4BCD-93E2-E3B085C9AB24}">
                  <p16:designElem xmlns:p16="http://schemas.microsoft.com/office/powerpoint/2015/main" xmlns=""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8"/>
            <p:cNvSpPr/>
            <p:nvPr>
              <p:extLst>
                <p:ext uri="{386F3935-93C4-4BCD-93E2-E3B085C9AB24}">
                  <p16:designElem xmlns:p16="http://schemas.microsoft.com/office/powerpoint/2015/main" xmlns=""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9"/>
            <p:cNvSpPr>
              <a:spLocks noEditPoints="1"/>
            </p:cNvSpPr>
            <p:nvPr>
              <p:extLst>
                <p:ext uri="{386F3935-93C4-4BCD-93E2-E3B085C9AB24}">
                  <p16:designElem xmlns:p16="http://schemas.microsoft.com/office/powerpoint/2015/main" xmlns=""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0"/>
            <p:cNvSpPr/>
            <p:nvPr>
              <p:extLst>
                <p:ext uri="{386F3935-93C4-4BCD-93E2-E3B085C9AB24}">
                  <p16:designElem xmlns:p16="http://schemas.microsoft.com/office/powerpoint/2015/main" xmlns=""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1"/>
            <p:cNvSpPr/>
            <p:nvPr>
              <p:extLst>
                <p:ext uri="{386F3935-93C4-4BCD-93E2-E3B085C9AB24}">
                  <p16:designElem xmlns:p16="http://schemas.microsoft.com/office/powerpoint/2015/main" xmlns=""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2"/>
            <p:cNvSpPr>
              <a:spLocks noEditPoints="1"/>
            </p:cNvSpPr>
            <p:nvPr>
              <p:extLst>
                <p:ext uri="{386F3935-93C4-4BCD-93E2-E3B085C9AB24}">
                  <p16:designElem xmlns:p16="http://schemas.microsoft.com/office/powerpoint/2015/main" xmlns=""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3"/>
            <p:cNvSpPr>
              <a:spLocks noEditPoints="1"/>
            </p:cNvSpPr>
            <p:nvPr>
              <p:extLst>
                <p:ext uri="{386F3935-93C4-4BCD-93E2-E3B085C9AB24}">
                  <p16:designElem xmlns:p16="http://schemas.microsoft.com/office/powerpoint/2015/main" xmlns=""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4"/>
            <p:cNvSpPr/>
            <p:nvPr>
              <p:extLst>
                <p:ext uri="{386F3935-93C4-4BCD-93E2-E3B085C9AB24}">
                  <p16:designElem xmlns:p16="http://schemas.microsoft.com/office/powerpoint/2015/main" xmlns=""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5"/>
            <p:cNvSpPr>
              <a:spLocks noEditPoints="1"/>
            </p:cNvSpPr>
            <p:nvPr>
              <p:extLst>
                <p:ext uri="{386F3935-93C4-4BCD-93E2-E3B085C9AB24}">
                  <p16:designElem xmlns:p16="http://schemas.microsoft.com/office/powerpoint/2015/main" xmlns=""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Line 16"/>
            <p:cNvSpPr>
              <a:spLocks noChangeShapeType="1"/>
            </p:cNvSpPr>
            <p:nvPr>
              <p:extLst>
                <p:ext uri="{386F3935-93C4-4BCD-93E2-E3B085C9AB24}">
                  <p16:designElem xmlns:p16="http://schemas.microsoft.com/office/powerpoint/2015/main" xmlns=""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6" name="Freeform 17"/>
            <p:cNvSpPr/>
            <p:nvPr>
              <p:extLst>
                <p:ext uri="{386F3935-93C4-4BCD-93E2-E3B085C9AB24}">
                  <p16:designElem xmlns:p16="http://schemas.microsoft.com/office/powerpoint/2015/main" xmlns=""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8"/>
            <p:cNvSpPr/>
            <p:nvPr>
              <p:extLst>
                <p:ext uri="{386F3935-93C4-4BCD-93E2-E3B085C9AB24}">
                  <p16:designElem xmlns:p16="http://schemas.microsoft.com/office/powerpoint/2015/main" xmlns=""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9"/>
            <p:cNvSpPr/>
            <p:nvPr>
              <p:extLst>
                <p:ext uri="{386F3935-93C4-4BCD-93E2-E3B085C9AB24}">
                  <p16:designElem xmlns:p16="http://schemas.microsoft.com/office/powerpoint/2015/main" xmlns=""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0"/>
            <p:cNvSpPr>
              <a:spLocks noEditPoints="1"/>
            </p:cNvSpPr>
            <p:nvPr>
              <p:extLst>
                <p:ext uri="{386F3935-93C4-4BCD-93E2-E3B085C9AB24}">
                  <p16:designElem xmlns:p16="http://schemas.microsoft.com/office/powerpoint/2015/main" xmlns=""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Rectangle 21"/>
            <p:cNvSpPr>
              <a:spLocks noChangeArrowheads="1"/>
            </p:cNvSpPr>
            <p:nvPr>
              <p:extLst>
                <p:ext uri="{386F3935-93C4-4BCD-93E2-E3B085C9AB24}">
                  <p16:designElem xmlns:p16="http://schemas.microsoft.com/office/powerpoint/2015/main" xmlns=""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1" name="Freeform 22"/>
            <p:cNvSpPr/>
            <p:nvPr>
              <p:extLst>
                <p:ext uri="{386F3935-93C4-4BCD-93E2-E3B085C9AB24}">
                  <p16:designElem xmlns:p16="http://schemas.microsoft.com/office/powerpoint/2015/main" xmlns=""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3"/>
            <p:cNvSpPr>
              <a:spLocks noEditPoints="1"/>
            </p:cNvSpPr>
            <p:nvPr>
              <p:extLst>
                <p:ext uri="{386F3935-93C4-4BCD-93E2-E3B085C9AB24}">
                  <p16:designElem xmlns:p16="http://schemas.microsoft.com/office/powerpoint/2015/main" xmlns=""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4"/>
            <p:cNvSpPr/>
            <p:nvPr>
              <p:extLst>
                <p:ext uri="{386F3935-93C4-4BCD-93E2-E3B085C9AB24}">
                  <p16:designElem xmlns:p16="http://schemas.microsoft.com/office/powerpoint/2015/main" xmlns=""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5"/>
            <p:cNvSpPr>
              <a:spLocks noEditPoints="1"/>
            </p:cNvSpPr>
            <p:nvPr>
              <p:extLst>
                <p:ext uri="{386F3935-93C4-4BCD-93E2-E3B085C9AB24}">
                  <p16:designElem xmlns:p16="http://schemas.microsoft.com/office/powerpoint/2015/main" xmlns=""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6"/>
            <p:cNvSpPr/>
            <p:nvPr>
              <p:extLst>
                <p:ext uri="{386F3935-93C4-4BCD-93E2-E3B085C9AB24}">
                  <p16:designElem xmlns:p16="http://schemas.microsoft.com/office/powerpoint/2015/main" xmlns=""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7"/>
            <p:cNvSpPr/>
            <p:nvPr>
              <p:extLst>
                <p:ext uri="{386F3935-93C4-4BCD-93E2-E3B085C9AB24}">
                  <p16:designElem xmlns:p16="http://schemas.microsoft.com/office/powerpoint/2015/main" xmlns=""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28"/>
            <p:cNvSpPr>
              <a:spLocks noEditPoints="1"/>
            </p:cNvSpPr>
            <p:nvPr>
              <p:extLst>
                <p:ext uri="{386F3935-93C4-4BCD-93E2-E3B085C9AB24}">
                  <p16:designElem xmlns:p16="http://schemas.microsoft.com/office/powerpoint/2015/main" xmlns=""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29"/>
            <p:cNvSpPr>
              <a:spLocks noEditPoints="1"/>
            </p:cNvSpPr>
            <p:nvPr>
              <p:extLst>
                <p:ext uri="{386F3935-93C4-4BCD-93E2-E3B085C9AB24}">
                  <p16:designElem xmlns:p16="http://schemas.microsoft.com/office/powerpoint/2015/main" xmlns=""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0"/>
            <p:cNvSpPr/>
            <p:nvPr>
              <p:extLst>
                <p:ext uri="{386F3935-93C4-4BCD-93E2-E3B085C9AB24}">
                  <p16:designElem xmlns:p16="http://schemas.microsoft.com/office/powerpoint/2015/main" xmlns=""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31"/>
            <p:cNvSpPr>
              <a:spLocks noEditPoints="1"/>
            </p:cNvSpPr>
            <p:nvPr>
              <p:extLst>
                <p:ext uri="{386F3935-93C4-4BCD-93E2-E3B085C9AB24}">
                  <p16:designElem xmlns:p16="http://schemas.microsoft.com/office/powerpoint/2015/main" xmlns=""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pic>
        <p:nvPicPr>
          <p:cNvPr id="42" name="Picture 2" descr="A picture containing electronics&#10;&#10;Description generated with high confidence"/>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rcRect/>
          <a:stretch>
            <a:fillRect/>
          </a:stretch>
        </p:blipFill>
        <p:spPr bwMode="auto">
          <a:xfrm>
            <a:off x="1190" y="-2"/>
            <a:ext cx="4061525" cy="6858001"/>
          </a:xfrm>
          <a:prstGeom prst="rect">
            <a:avLst/>
          </a:prstGeom>
          <a:extLst>
            <a:ext uri="{909E8E84-426E-40dd-AFC4-6F175D3DCCD1}">
              <a14:hiddenFill xmlns:a14="http://schemas.microsoft.com/office/drawing/2010/main" xmlns="">
                <a:solidFill>
                  <a:srgbClr val="FFFFFF"/>
                </a:solidFill>
              </a14:hiddenFill>
            </a:ext>
          </a:extLst>
        </p:spPr>
      </p:pic>
      <p:sp>
        <p:nvSpPr>
          <p:cNvPr id="78" name="Rectangle 4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853"/>
            <a:ext cx="4055621" cy="6858000"/>
          </a:xfrm>
          <a:prstGeom prst="rect">
            <a:avLst/>
          </a:prstGeom>
          <a:ln>
            <a:noFill/>
          </a:ln>
          <a:effectLst>
            <a:outerShdw blurRad="76200" dist="38100" algn="l" rotWithShape="0">
              <a:prstClr val="black">
                <a:alpha val="37000"/>
              </a:prstClr>
            </a:outerShdw>
          </a:effectLst>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grpSp>
        <p:nvGrpSpPr>
          <p:cNvPr id="46" name="Group 45"/>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90" y="-9998"/>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47" name="Rectangle 5"/>
            <p:cNvSpPr>
              <a:spLocks noChangeArrowheads="1"/>
            </p:cNvSpPr>
            <p:nvPr>
              <p:extLst>
                <p:ext uri="{386F3935-93C4-4BCD-93E2-E3B085C9AB24}">
                  <p16:designElem xmlns:p16="http://schemas.microsoft.com/office/powerpoint/2015/main" xmlns=""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8" name="Freeform 6"/>
            <p:cNvSpPr>
              <a:spLocks noEditPoints="1"/>
            </p:cNvSpPr>
            <p:nvPr>
              <p:extLst>
                <p:ext uri="{386F3935-93C4-4BCD-93E2-E3B085C9AB24}">
                  <p16:designElem xmlns:p16="http://schemas.microsoft.com/office/powerpoint/2015/main" xmlns=""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7"/>
            <p:cNvSpPr>
              <a:spLocks noEditPoints="1"/>
            </p:cNvSpPr>
            <p:nvPr>
              <p:extLst>
                <p:ext uri="{386F3935-93C4-4BCD-93E2-E3B085C9AB24}">
                  <p16:designElem xmlns:p16="http://schemas.microsoft.com/office/powerpoint/2015/main" xmlns=""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8"/>
            <p:cNvSpPr/>
            <p:nvPr>
              <p:extLst>
                <p:ext uri="{386F3935-93C4-4BCD-93E2-E3B085C9AB24}">
                  <p16:designElem xmlns:p16="http://schemas.microsoft.com/office/powerpoint/2015/main" xmlns=""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9"/>
            <p:cNvSpPr>
              <a:spLocks noEditPoints="1"/>
            </p:cNvSpPr>
            <p:nvPr>
              <p:extLst>
                <p:ext uri="{386F3935-93C4-4BCD-93E2-E3B085C9AB24}">
                  <p16:designElem xmlns:p16="http://schemas.microsoft.com/office/powerpoint/2015/main" xmlns=""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Freeform 10"/>
            <p:cNvSpPr/>
            <p:nvPr>
              <p:extLst>
                <p:ext uri="{386F3935-93C4-4BCD-93E2-E3B085C9AB24}">
                  <p16:designElem xmlns:p16="http://schemas.microsoft.com/office/powerpoint/2015/main" xmlns=""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3" name="Freeform 11"/>
            <p:cNvSpPr/>
            <p:nvPr>
              <p:extLst>
                <p:ext uri="{386F3935-93C4-4BCD-93E2-E3B085C9AB24}">
                  <p16:designElem xmlns:p16="http://schemas.microsoft.com/office/powerpoint/2015/main" xmlns=""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12"/>
            <p:cNvSpPr>
              <a:spLocks noEditPoints="1"/>
            </p:cNvSpPr>
            <p:nvPr>
              <p:extLst>
                <p:ext uri="{386F3935-93C4-4BCD-93E2-E3B085C9AB24}">
                  <p16:designElem xmlns:p16="http://schemas.microsoft.com/office/powerpoint/2015/main" xmlns=""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13"/>
            <p:cNvSpPr>
              <a:spLocks noEditPoints="1"/>
            </p:cNvSpPr>
            <p:nvPr>
              <p:extLst>
                <p:ext uri="{386F3935-93C4-4BCD-93E2-E3B085C9AB24}">
                  <p16:designElem xmlns:p16="http://schemas.microsoft.com/office/powerpoint/2015/main" xmlns=""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9" name="Freeform 14"/>
            <p:cNvSpPr/>
            <p:nvPr>
              <p:extLst>
                <p:ext uri="{386F3935-93C4-4BCD-93E2-E3B085C9AB24}">
                  <p16:designElem xmlns:p16="http://schemas.microsoft.com/office/powerpoint/2015/main" xmlns=""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15"/>
            <p:cNvSpPr>
              <a:spLocks noEditPoints="1"/>
            </p:cNvSpPr>
            <p:nvPr>
              <p:extLst>
                <p:ext uri="{386F3935-93C4-4BCD-93E2-E3B085C9AB24}">
                  <p16:designElem xmlns:p16="http://schemas.microsoft.com/office/powerpoint/2015/main" xmlns=""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Line 16"/>
            <p:cNvSpPr>
              <a:spLocks noChangeShapeType="1"/>
            </p:cNvSpPr>
            <p:nvPr>
              <p:extLst>
                <p:ext uri="{386F3935-93C4-4BCD-93E2-E3B085C9AB24}">
                  <p16:designElem xmlns:p16="http://schemas.microsoft.com/office/powerpoint/2015/main" xmlns=""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59" name="Freeform 17"/>
            <p:cNvSpPr/>
            <p:nvPr>
              <p:extLst>
                <p:ext uri="{386F3935-93C4-4BCD-93E2-E3B085C9AB24}">
                  <p16:designElem xmlns:p16="http://schemas.microsoft.com/office/powerpoint/2015/main" xmlns=""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18"/>
            <p:cNvSpPr/>
            <p:nvPr>
              <p:extLst>
                <p:ext uri="{386F3935-93C4-4BCD-93E2-E3B085C9AB24}">
                  <p16:designElem xmlns:p16="http://schemas.microsoft.com/office/powerpoint/2015/main" xmlns=""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19"/>
            <p:cNvSpPr/>
            <p:nvPr>
              <p:extLst>
                <p:ext uri="{386F3935-93C4-4BCD-93E2-E3B085C9AB24}">
                  <p16:designElem xmlns:p16="http://schemas.microsoft.com/office/powerpoint/2015/main" xmlns=""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20"/>
            <p:cNvSpPr>
              <a:spLocks noEditPoints="1"/>
            </p:cNvSpPr>
            <p:nvPr>
              <p:extLst>
                <p:ext uri="{386F3935-93C4-4BCD-93E2-E3B085C9AB24}">
                  <p16:designElem xmlns:p16="http://schemas.microsoft.com/office/powerpoint/2015/main" xmlns=""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Rectangle 21"/>
            <p:cNvSpPr>
              <a:spLocks noChangeArrowheads="1"/>
            </p:cNvSpPr>
            <p:nvPr>
              <p:extLst>
                <p:ext uri="{386F3935-93C4-4BCD-93E2-E3B085C9AB24}">
                  <p16:designElem xmlns:p16="http://schemas.microsoft.com/office/powerpoint/2015/main" xmlns=""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64" name="Freeform 22"/>
            <p:cNvSpPr/>
            <p:nvPr>
              <p:extLst>
                <p:ext uri="{386F3935-93C4-4BCD-93E2-E3B085C9AB24}">
                  <p16:designElem xmlns:p16="http://schemas.microsoft.com/office/powerpoint/2015/main" xmlns=""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23"/>
            <p:cNvSpPr>
              <a:spLocks noEditPoints="1"/>
            </p:cNvSpPr>
            <p:nvPr>
              <p:extLst>
                <p:ext uri="{386F3935-93C4-4BCD-93E2-E3B085C9AB24}">
                  <p16:designElem xmlns:p16="http://schemas.microsoft.com/office/powerpoint/2015/main" xmlns=""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6" name="Freeform 24"/>
            <p:cNvSpPr/>
            <p:nvPr>
              <p:extLst>
                <p:ext uri="{386F3935-93C4-4BCD-93E2-E3B085C9AB24}">
                  <p16:designElem xmlns:p16="http://schemas.microsoft.com/office/powerpoint/2015/main" xmlns=""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7" name="Freeform 25"/>
            <p:cNvSpPr>
              <a:spLocks noEditPoints="1"/>
            </p:cNvSpPr>
            <p:nvPr>
              <p:extLst>
                <p:ext uri="{386F3935-93C4-4BCD-93E2-E3B085C9AB24}">
                  <p16:designElem xmlns:p16="http://schemas.microsoft.com/office/powerpoint/2015/main" xmlns=""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8" name="Freeform 26"/>
            <p:cNvSpPr/>
            <p:nvPr>
              <p:extLst>
                <p:ext uri="{386F3935-93C4-4BCD-93E2-E3B085C9AB24}">
                  <p16:designElem xmlns:p16="http://schemas.microsoft.com/office/powerpoint/2015/main" xmlns=""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9" name="Freeform 27"/>
            <p:cNvSpPr/>
            <p:nvPr>
              <p:extLst>
                <p:ext uri="{386F3935-93C4-4BCD-93E2-E3B085C9AB24}">
                  <p16:designElem xmlns:p16="http://schemas.microsoft.com/office/powerpoint/2015/main" xmlns=""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0" name="Freeform 28"/>
            <p:cNvSpPr>
              <a:spLocks noEditPoints="1"/>
            </p:cNvSpPr>
            <p:nvPr>
              <p:extLst>
                <p:ext uri="{386F3935-93C4-4BCD-93E2-E3B085C9AB24}">
                  <p16:designElem xmlns:p16="http://schemas.microsoft.com/office/powerpoint/2015/main" xmlns=""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1" name="Freeform 29"/>
            <p:cNvSpPr>
              <a:spLocks noEditPoints="1"/>
            </p:cNvSpPr>
            <p:nvPr>
              <p:extLst>
                <p:ext uri="{386F3935-93C4-4BCD-93E2-E3B085C9AB24}">
                  <p16:designElem xmlns:p16="http://schemas.microsoft.com/office/powerpoint/2015/main" xmlns=""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2" name="Freeform 30"/>
            <p:cNvSpPr/>
            <p:nvPr>
              <p:extLst>
                <p:ext uri="{386F3935-93C4-4BCD-93E2-E3B085C9AB24}">
                  <p16:designElem xmlns:p16="http://schemas.microsoft.com/office/powerpoint/2015/main" xmlns=""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3" name="Freeform 31"/>
            <p:cNvSpPr>
              <a:spLocks noEditPoints="1"/>
            </p:cNvSpPr>
            <p:nvPr>
              <p:extLst>
                <p:ext uri="{386F3935-93C4-4BCD-93E2-E3B085C9AB24}">
                  <p16:designElem xmlns:p16="http://schemas.microsoft.com/office/powerpoint/2015/main" xmlns=""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pic>
        <p:nvPicPr>
          <p:cNvPr id="75" name="Picture 2" descr="A picture containing electronics&#10;&#10;Description generated with high confidence"/>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1190" y="-13238"/>
            <a:ext cx="4062718" cy="685800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a:extLst>
              <a:ext uri="{FF2B5EF4-FFF2-40B4-BE49-F238E27FC236}">
                <a16:creationId xmlns:a16="http://schemas.microsoft.com/office/drawing/2014/main" xmlns="" id="{72081245-89E7-4E31-B3CC-67430ADA8BB5}"/>
              </a:ext>
            </a:extLst>
          </p:cNvPr>
          <p:cNvSpPr>
            <a:spLocks noGrp="1"/>
          </p:cNvSpPr>
          <p:nvPr>
            <p:ph type="title"/>
          </p:nvPr>
        </p:nvSpPr>
        <p:spPr>
          <a:xfrm>
            <a:off x="575573" y="1134681"/>
            <a:ext cx="3450121" cy="4255025"/>
          </a:xfrm>
        </p:spPr>
        <p:txBody>
          <a:bodyPr>
            <a:normAutofit/>
          </a:bodyPr>
          <a:lstStyle/>
          <a:p>
            <a:r>
              <a:rPr lang="en-US" dirty="0">
                <a:solidFill>
                  <a:srgbClr val="FFFFFF"/>
                </a:solidFill>
                <a:latin typeface="Tahoma" panose="020B0604030504040204" pitchFamily="34" charset="0"/>
                <a:ea typeface="Tahoma" panose="020B0604030504040204" pitchFamily="34" charset="0"/>
                <a:cs typeface="Tahoma" panose="020B0604030504040204" pitchFamily="34" charset="0"/>
              </a:rPr>
              <a:t>systems where  interpreters work  </a:t>
            </a:r>
            <a:r>
              <a:rPr lang="en-US" dirty="0">
                <a:solidFill>
                  <a:srgbClr val="FFFFFF"/>
                </a:solidFill>
              </a:rPr>
              <a:t/>
            </a:r>
            <a:br>
              <a:rPr lang="en-US" dirty="0">
                <a:solidFill>
                  <a:srgbClr val="FFFFFF"/>
                </a:solidFill>
              </a:rPr>
            </a:br>
            <a:r>
              <a:rPr lang="en-US" sz="4000" dirty="0">
                <a:solidFill>
                  <a:srgbClr val="FFFFFF"/>
                </a:solidFill>
              </a:rPr>
              <a:t/>
            </a:r>
            <a:br>
              <a:rPr lang="en-US" sz="4000" dirty="0">
                <a:solidFill>
                  <a:srgbClr val="FFFFFF"/>
                </a:solidFill>
              </a:rPr>
            </a:br>
            <a:r>
              <a:rPr lang="en-US" sz="3200" i="1" dirty="0">
                <a:solidFill>
                  <a:srgbClr val="FFFFFF"/>
                </a:solidFill>
              </a:rPr>
              <a:t>Human Systems </a:t>
            </a:r>
          </a:p>
        </p:txBody>
      </p:sp>
      <p:sp>
        <p:nvSpPr>
          <p:cNvPr id="83" name="Oval 82">
            <a:extLst>
              <a:ext uri="{FF2B5EF4-FFF2-40B4-BE49-F238E27FC236}">
                <a16:creationId xmlns:a16="http://schemas.microsoft.com/office/drawing/2014/main" xmlns="" id="{3603C1C6-D4F3-4D06-B3EA-FD7FDDCE46A2}"/>
              </a:ext>
            </a:extLst>
          </p:cNvPr>
          <p:cNvSpPr/>
          <p:nvPr/>
        </p:nvSpPr>
        <p:spPr>
          <a:xfrm>
            <a:off x="4914855" y="515666"/>
            <a:ext cx="5768578" cy="553789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ahoma" panose="020B0604030504040204" pitchFamily="34" charset="0"/>
                <a:ea typeface="Tahoma" panose="020B0604030504040204" pitchFamily="34" charset="0"/>
                <a:cs typeface="Tahoma" panose="020B0604030504040204" pitchFamily="34" charset="0"/>
              </a:rPr>
              <a:t>Healthcare</a:t>
            </a:r>
          </a:p>
          <a:p>
            <a:pPr algn="ctr"/>
            <a:r>
              <a:rPr lang="en-US" sz="3600" dirty="0">
                <a:solidFill>
                  <a:schemeClr val="tx1"/>
                </a:solidFill>
                <a:latin typeface="Tahoma" panose="020B0604030504040204" pitchFamily="34" charset="0"/>
                <a:ea typeface="Tahoma" panose="020B0604030504040204" pitchFamily="34" charset="0"/>
                <a:cs typeface="Tahoma" panose="020B0604030504040204" pitchFamily="34" charset="0"/>
              </a:rPr>
              <a:t>       Education</a:t>
            </a:r>
          </a:p>
          <a:p>
            <a:pPr algn="ctr"/>
            <a:r>
              <a:rPr lang="en-US" sz="3600" dirty="0">
                <a:solidFill>
                  <a:schemeClr val="tx1"/>
                </a:solidFill>
                <a:latin typeface="Tahoma" panose="020B0604030504040204" pitchFamily="34" charset="0"/>
                <a:ea typeface="Tahoma" panose="020B0604030504040204" pitchFamily="34" charset="0"/>
                <a:cs typeface="Tahoma" panose="020B0604030504040204" pitchFamily="34" charset="0"/>
              </a:rPr>
              <a:t>Social Services </a:t>
            </a:r>
          </a:p>
          <a:p>
            <a:pPr algn="ctr"/>
            <a:r>
              <a:rPr lang="en-US" sz="3600" dirty="0">
                <a:solidFill>
                  <a:schemeClr val="tx1"/>
                </a:solidFill>
                <a:latin typeface="Tahoma" panose="020B0604030504040204" pitchFamily="34" charset="0"/>
                <a:ea typeface="Tahoma" panose="020B0604030504040204" pitchFamily="34" charset="0"/>
                <a:cs typeface="Tahoma" panose="020B0604030504040204" pitchFamily="34" charset="0"/>
              </a:rPr>
              <a:t>Legal </a:t>
            </a:r>
          </a:p>
          <a:p>
            <a:pPr algn="ctr"/>
            <a:r>
              <a:rPr lang="en-US" sz="3600" dirty="0">
                <a:solidFill>
                  <a:schemeClr val="tx1"/>
                </a:solidFill>
                <a:latin typeface="Tahoma" panose="020B0604030504040204" pitchFamily="34" charset="0"/>
                <a:ea typeface="Tahoma" panose="020B0604030504040204" pitchFamily="34" charset="0"/>
                <a:cs typeface="Tahoma" panose="020B0604030504040204" pitchFamily="34" charset="0"/>
              </a:rPr>
              <a:t>Video Relay </a:t>
            </a:r>
          </a:p>
        </p:txBody>
      </p:sp>
      <p:sp>
        <p:nvSpPr>
          <p:cNvPr id="85" name="Content Placeholder 84">
            <a:extLst>
              <a:ext uri="{FF2B5EF4-FFF2-40B4-BE49-F238E27FC236}">
                <a16:creationId xmlns:a16="http://schemas.microsoft.com/office/drawing/2014/main" xmlns="" id="{DE6A632B-8EAD-4F24-BCF1-4BDAAAD46877}"/>
              </a:ext>
            </a:extLst>
          </p:cNvPr>
          <p:cNvSpPr>
            <a:spLocks noGrp="1"/>
          </p:cNvSpPr>
          <p:nvPr>
            <p:ph idx="1"/>
          </p:nvPr>
        </p:nvSpPr>
        <p:spPr>
          <a:xfrm>
            <a:off x="8028266" y="-13238"/>
            <a:ext cx="1960013" cy="1670161"/>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indent="0">
              <a:buNone/>
            </a:pPr>
            <a:r>
              <a:rPr lang="en-US" sz="1800" dirty="0">
                <a:latin typeface="Tahoma" panose="020B0604030504040204" pitchFamily="34" charset="0"/>
                <a:ea typeface="Tahoma" panose="020B0604030504040204" pitchFamily="34" charset="0"/>
                <a:cs typeface="Tahoma" panose="020B0604030504040204" pitchFamily="34" charset="0"/>
              </a:rPr>
              <a:t>Knowledge </a:t>
            </a:r>
          </a:p>
        </p:txBody>
      </p:sp>
      <p:sp>
        <p:nvSpPr>
          <p:cNvPr id="88" name="Flowchart: Connector 87">
            <a:extLst>
              <a:ext uri="{FF2B5EF4-FFF2-40B4-BE49-F238E27FC236}">
                <a16:creationId xmlns:a16="http://schemas.microsoft.com/office/drawing/2014/main" xmlns="" id="{1CA0BA3B-3379-479D-B28B-14DCC16D27CD}"/>
              </a:ext>
            </a:extLst>
          </p:cNvPr>
          <p:cNvSpPr/>
          <p:nvPr/>
        </p:nvSpPr>
        <p:spPr>
          <a:xfrm>
            <a:off x="4764660" y="3923016"/>
            <a:ext cx="1952041" cy="1921282"/>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latin typeface="Tahoma" panose="020B0604030504040204" pitchFamily="34" charset="0"/>
                <a:ea typeface="Tahoma" panose="020B0604030504040204" pitchFamily="34" charset="0"/>
                <a:cs typeface="Tahoma" panose="020B0604030504040204" pitchFamily="34" charset="0"/>
              </a:rPr>
              <a:t>Funding</a:t>
            </a:r>
            <a:r>
              <a:rPr lang="en-US" dirty="0"/>
              <a:t> </a:t>
            </a:r>
          </a:p>
        </p:txBody>
      </p:sp>
      <p:sp>
        <p:nvSpPr>
          <p:cNvPr id="89" name="Flowchart: Connector 88">
            <a:extLst>
              <a:ext uri="{FF2B5EF4-FFF2-40B4-BE49-F238E27FC236}">
                <a16:creationId xmlns:a16="http://schemas.microsoft.com/office/drawing/2014/main" xmlns="" id="{CFE59A94-D050-45F3-B73F-2EA08C409537}"/>
              </a:ext>
            </a:extLst>
          </p:cNvPr>
          <p:cNvSpPr/>
          <p:nvPr/>
        </p:nvSpPr>
        <p:spPr>
          <a:xfrm>
            <a:off x="6212868" y="4929898"/>
            <a:ext cx="1952834" cy="18288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latin typeface="Tahoma" panose="020B0604030504040204" pitchFamily="34" charset="0"/>
                <a:ea typeface="Tahoma" panose="020B0604030504040204" pitchFamily="34" charset="0"/>
                <a:cs typeface="Tahoma" panose="020B0604030504040204" pitchFamily="34" charset="0"/>
              </a:rPr>
              <a:t>Leadership &amp; </a:t>
            </a:r>
          </a:p>
          <a:p>
            <a:pPr algn="ctr"/>
            <a:r>
              <a:rPr lang="en-US" dirty="0">
                <a:latin typeface="Tahoma" panose="020B0604030504040204" pitchFamily="34" charset="0"/>
                <a:ea typeface="Tahoma" panose="020B0604030504040204" pitchFamily="34" charset="0"/>
                <a:cs typeface="Tahoma" panose="020B0604030504040204" pitchFamily="34" charset="0"/>
              </a:rPr>
              <a:t>Governance</a:t>
            </a:r>
          </a:p>
          <a:p>
            <a:pPr algn="ctr"/>
            <a:r>
              <a:rPr lang="en-US" dirty="0">
                <a:latin typeface="Tahoma" panose="020B0604030504040204" pitchFamily="34" charset="0"/>
                <a:ea typeface="Tahoma" panose="020B0604030504040204" pitchFamily="34" charset="0"/>
                <a:cs typeface="Tahoma" panose="020B0604030504040204" pitchFamily="34" charset="0"/>
              </a:rPr>
              <a:t>Processes  </a:t>
            </a:r>
          </a:p>
        </p:txBody>
      </p:sp>
      <p:sp>
        <p:nvSpPr>
          <p:cNvPr id="90" name="Flowchart: Connector 89">
            <a:extLst>
              <a:ext uri="{FF2B5EF4-FFF2-40B4-BE49-F238E27FC236}">
                <a16:creationId xmlns:a16="http://schemas.microsoft.com/office/drawing/2014/main" xmlns="" id="{33C62C8A-13E3-4B48-8233-A4E129FEC89E}"/>
              </a:ext>
            </a:extLst>
          </p:cNvPr>
          <p:cNvSpPr/>
          <p:nvPr/>
        </p:nvSpPr>
        <p:spPr>
          <a:xfrm>
            <a:off x="9674269" y="3574735"/>
            <a:ext cx="1792161" cy="1734007"/>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latin typeface="Tahoma" panose="020B0604030504040204" pitchFamily="34" charset="0"/>
                <a:ea typeface="Tahoma" panose="020B0604030504040204" pitchFamily="34" charset="0"/>
                <a:cs typeface="Tahoma" panose="020B0604030504040204" pitchFamily="34" charset="0"/>
              </a:rPr>
              <a:t>Dynamic workforce -</a:t>
            </a:r>
          </a:p>
          <a:p>
            <a:pPr algn="ctr"/>
            <a:r>
              <a:rPr lang="en-US" dirty="0">
                <a:latin typeface="Tahoma" panose="020B0604030504040204" pitchFamily="34" charset="0"/>
                <a:ea typeface="Tahoma" panose="020B0604030504040204" pitchFamily="34" charset="0"/>
                <a:cs typeface="Tahoma" panose="020B0604030504040204" pitchFamily="34" charset="0"/>
              </a:rPr>
              <a:t>Structures  </a:t>
            </a:r>
          </a:p>
        </p:txBody>
      </p:sp>
      <p:sp>
        <p:nvSpPr>
          <p:cNvPr id="91" name="Flowchart: Connector 90">
            <a:extLst>
              <a:ext uri="{FF2B5EF4-FFF2-40B4-BE49-F238E27FC236}">
                <a16:creationId xmlns:a16="http://schemas.microsoft.com/office/drawing/2014/main" xmlns="" id="{2DCCB7AA-AD59-4F27-9085-F513DA89A164}"/>
              </a:ext>
            </a:extLst>
          </p:cNvPr>
          <p:cNvSpPr/>
          <p:nvPr/>
        </p:nvSpPr>
        <p:spPr>
          <a:xfrm>
            <a:off x="9624313" y="1674438"/>
            <a:ext cx="727932" cy="648987"/>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92" name="Flowchart: Connector 91">
            <a:extLst>
              <a:ext uri="{FF2B5EF4-FFF2-40B4-BE49-F238E27FC236}">
                <a16:creationId xmlns:a16="http://schemas.microsoft.com/office/drawing/2014/main" xmlns="" id="{26DAC8E0-89D6-4E60-867C-ECC3B9C89AE7}"/>
              </a:ext>
            </a:extLst>
          </p:cNvPr>
          <p:cNvSpPr/>
          <p:nvPr/>
        </p:nvSpPr>
        <p:spPr>
          <a:xfrm>
            <a:off x="4876641" y="2260329"/>
            <a:ext cx="727932" cy="648987"/>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84" name="Flowchart: Connector 83">
            <a:extLst>
              <a:ext uri="{FF2B5EF4-FFF2-40B4-BE49-F238E27FC236}">
                <a16:creationId xmlns:a16="http://schemas.microsoft.com/office/drawing/2014/main" xmlns="" id="{B965EAC4-BEA2-4DAA-B7FC-ACD7E781FE99}"/>
              </a:ext>
            </a:extLst>
          </p:cNvPr>
          <p:cNvSpPr/>
          <p:nvPr/>
        </p:nvSpPr>
        <p:spPr>
          <a:xfrm>
            <a:off x="4913662" y="93107"/>
            <a:ext cx="2135182" cy="1978593"/>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latin typeface="Tahoma" panose="020B0604030504040204" pitchFamily="34" charset="0"/>
                <a:ea typeface="Tahoma" panose="020B0604030504040204" pitchFamily="34" charset="0"/>
                <a:cs typeface="Tahoma" panose="020B0604030504040204" pitchFamily="34" charset="0"/>
              </a:rPr>
              <a:t>Relationships</a:t>
            </a:r>
          </a:p>
          <a:p>
            <a:pPr algn="ctr"/>
            <a:r>
              <a:rPr lang="en-US" dirty="0">
                <a:latin typeface="Tahoma" panose="020B0604030504040204" pitchFamily="34" charset="0"/>
                <a:ea typeface="Tahoma" panose="020B0604030504040204" pitchFamily="34" charset="0"/>
                <a:cs typeface="Tahoma" panose="020B0604030504040204" pitchFamily="34" charset="0"/>
              </a:rPr>
              <a:t>People </a:t>
            </a:r>
            <a:r>
              <a:rPr lang="en-US" dirty="0"/>
              <a:t> </a:t>
            </a:r>
          </a:p>
        </p:txBody>
      </p:sp>
    </p:spTree>
    <p:extLst>
      <p:ext uri="{BB962C8B-B14F-4D97-AF65-F5344CB8AC3E}">
        <p14:creationId xmlns:p14="http://schemas.microsoft.com/office/powerpoint/2010/main" val="3609749128"/>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xmlns="" id="{4E11B0CB-F9D3-418C-9E5E-96EB0CCA8FF4}"/>
              </a:ext>
            </a:extLst>
          </p:cNvPr>
          <p:cNvPicPr>
            <a:picLocks noGrp="1" noChangeAspect="1"/>
          </p:cNvPicPr>
          <p:nvPr>
            <p:ph type="pic" sz="quarter" idx="13"/>
          </p:nvPr>
        </p:nvPicPr>
        <p:blipFill>
          <a:blip r:embed="rId3"/>
          <a:stretch>
            <a:fillRect/>
          </a:stretch>
        </p:blipFill>
        <p:spPr>
          <a:xfrm>
            <a:off x="1486243" y="1435130"/>
            <a:ext cx="2848386" cy="3987740"/>
          </a:xfrm>
        </p:spPr>
      </p:pic>
      <p:pic>
        <p:nvPicPr>
          <p:cNvPr id="10" name="Picture Placeholder 9">
            <a:extLst>
              <a:ext uri="{FF2B5EF4-FFF2-40B4-BE49-F238E27FC236}">
                <a16:creationId xmlns:a16="http://schemas.microsoft.com/office/drawing/2014/main" xmlns="" id="{5896992C-48D9-42EB-9869-BE6F246628F3}"/>
              </a:ext>
            </a:extLst>
          </p:cNvPr>
          <p:cNvPicPr>
            <a:picLocks noGrp="1" noChangeAspect="1"/>
          </p:cNvPicPr>
          <p:nvPr>
            <p:ph type="pic" sz="quarter" idx="14"/>
          </p:nvPr>
        </p:nvPicPr>
        <p:blipFill>
          <a:blip r:embed="rId4"/>
          <a:stretch>
            <a:fillRect/>
          </a:stretch>
        </p:blipFill>
        <p:spPr>
          <a:xfrm>
            <a:off x="4371584" y="1603333"/>
            <a:ext cx="3444656" cy="3594968"/>
          </a:xfrm>
        </p:spPr>
      </p:pic>
      <p:pic>
        <p:nvPicPr>
          <p:cNvPr id="12" name="Picture Placeholder 11">
            <a:extLst>
              <a:ext uri="{FF2B5EF4-FFF2-40B4-BE49-F238E27FC236}">
                <a16:creationId xmlns:a16="http://schemas.microsoft.com/office/drawing/2014/main" xmlns="" id="{ED20D110-B2C7-4D38-9014-30A28FCFC254}"/>
              </a:ext>
            </a:extLst>
          </p:cNvPr>
          <p:cNvPicPr>
            <a:picLocks noGrp="1" noChangeAspect="1"/>
          </p:cNvPicPr>
          <p:nvPr>
            <p:ph type="pic" sz="quarter" idx="15"/>
          </p:nvPr>
        </p:nvPicPr>
        <p:blipFill>
          <a:blip r:embed="rId5"/>
          <a:stretch>
            <a:fillRect/>
          </a:stretch>
        </p:blipFill>
        <p:spPr>
          <a:xfrm>
            <a:off x="7665929" y="1277655"/>
            <a:ext cx="3039534" cy="4283901"/>
          </a:xfrm>
        </p:spPr>
      </p:pic>
      <p:sp>
        <p:nvSpPr>
          <p:cNvPr id="2" name="TextBox 1">
            <a:extLst>
              <a:ext uri="{FF2B5EF4-FFF2-40B4-BE49-F238E27FC236}">
                <a16:creationId xmlns:a16="http://schemas.microsoft.com/office/drawing/2014/main" xmlns="" id="{D1AB6565-4746-44D6-952C-C87C828C46D7}"/>
              </a:ext>
            </a:extLst>
          </p:cNvPr>
          <p:cNvSpPr txBox="1"/>
          <p:nvPr/>
        </p:nvSpPr>
        <p:spPr>
          <a:xfrm>
            <a:off x="2176040" y="428263"/>
            <a:ext cx="7639291" cy="584775"/>
          </a:xfrm>
          <a:prstGeom prst="rect">
            <a:avLst/>
          </a:prstGeom>
          <a:noFill/>
        </p:spPr>
        <p:txBody>
          <a:bodyPr wrap="square" rtlCol="0">
            <a:spAutoFit/>
          </a:bodyPr>
          <a:lstStyle/>
          <a:p>
            <a:r>
              <a:rPr lang="en-US" sz="3200" dirty="0">
                <a:latin typeface="Tahoma" panose="020B0604030504040204" pitchFamily="34" charset="0"/>
                <a:ea typeface="Tahoma" panose="020B0604030504040204" pitchFamily="34" charset="0"/>
                <a:cs typeface="Tahoma" panose="020B0604030504040204" pitchFamily="34" charset="0"/>
              </a:rPr>
              <a:t>SYSTEMS WHERE INTERPRETERS WORK </a:t>
            </a:r>
          </a:p>
        </p:txBody>
      </p:sp>
    </p:spTree>
    <p:extLst>
      <p:ext uri="{BB962C8B-B14F-4D97-AF65-F5344CB8AC3E}">
        <p14:creationId xmlns:p14="http://schemas.microsoft.com/office/powerpoint/2010/main" val="3155457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grpSp>
        <p:nvGrpSpPr>
          <p:cNvPr id="16" name="Group 15"/>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0"/>
            <a:ext cx="11902285" cy="6858001"/>
            <a:chOff x="0" y="0"/>
            <a:chExt cx="11902285" cy="6858001"/>
          </a:xfrm>
        </p:grpSpPr>
        <p:grpSp>
          <p:nvGrpSpPr>
            <p:cNvPr id="17" name="Group 16"/>
            <p:cNvGrpSpPr/>
            <p:nvPr>
              <p:extLst>
                <p:ext uri="{386F3935-93C4-4BCD-93E2-E3B085C9AB24}">
                  <p16:designElem xmlns:p16="http://schemas.microsoft.com/office/powerpoint/2015/main" xmlns="" val="1"/>
                </p:ext>
              </p:extLst>
            </p:nvPr>
          </p:nvGrpSpPr>
          <p:grpSpPr>
            <a:xfrm>
              <a:off x="0" y="0"/>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29" name="Rectangle 5"/>
              <p:cNvSpPr>
                <a:spLocks noChangeArrowheads="1"/>
              </p:cNvSpPr>
              <p:nvPr>
                <p:extLst>
                  <p:ext uri="{386F3935-93C4-4BCD-93E2-E3B085C9AB24}">
                    <p16:designElem xmlns:p16="http://schemas.microsoft.com/office/powerpoint/2015/main" xmlns="" val="1"/>
                  </p:ext>
                </p:extLst>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0" name="Freeform 6"/>
              <p:cNvSpPr>
                <a:spLocks noEditPoints="1"/>
              </p:cNvSpPr>
              <p:nvPr>
                <p:extLst>
                  <p:ext uri="{386F3935-93C4-4BCD-93E2-E3B085C9AB24}">
                    <p16:designElem xmlns:p16="http://schemas.microsoft.com/office/powerpoint/2015/main" xmlns=""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7"/>
              <p:cNvSpPr>
                <a:spLocks noEditPoints="1"/>
              </p:cNvSpPr>
              <p:nvPr>
                <p:extLst>
                  <p:ext uri="{386F3935-93C4-4BCD-93E2-E3B085C9AB24}">
                    <p16:designElem xmlns:p16="http://schemas.microsoft.com/office/powerpoint/2015/main" xmlns=""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8"/>
              <p:cNvSpPr/>
              <p:nvPr>
                <p:extLst>
                  <p:ext uri="{386F3935-93C4-4BCD-93E2-E3B085C9AB24}">
                    <p16:designElem xmlns:p16="http://schemas.microsoft.com/office/powerpoint/2015/main" xmlns=""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9"/>
              <p:cNvSpPr>
                <a:spLocks noEditPoints="1"/>
              </p:cNvSpPr>
              <p:nvPr>
                <p:extLst>
                  <p:ext uri="{386F3935-93C4-4BCD-93E2-E3B085C9AB24}">
                    <p16:designElem xmlns:p16="http://schemas.microsoft.com/office/powerpoint/2015/main" xmlns=""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0"/>
              <p:cNvSpPr/>
              <p:nvPr>
                <p:extLst>
                  <p:ext uri="{386F3935-93C4-4BCD-93E2-E3B085C9AB24}">
                    <p16:designElem xmlns:p16="http://schemas.microsoft.com/office/powerpoint/2015/main" xmlns=""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1"/>
              <p:cNvSpPr/>
              <p:nvPr>
                <p:extLst>
                  <p:ext uri="{386F3935-93C4-4BCD-93E2-E3B085C9AB24}">
                    <p16:designElem xmlns:p16="http://schemas.microsoft.com/office/powerpoint/2015/main" xmlns=""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12"/>
              <p:cNvSpPr>
                <a:spLocks noEditPoints="1"/>
              </p:cNvSpPr>
              <p:nvPr>
                <p:extLst>
                  <p:ext uri="{386F3935-93C4-4BCD-93E2-E3B085C9AB24}">
                    <p16:designElem xmlns:p16="http://schemas.microsoft.com/office/powerpoint/2015/main" xmlns=""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13"/>
              <p:cNvSpPr>
                <a:spLocks noEditPoints="1"/>
              </p:cNvSpPr>
              <p:nvPr>
                <p:extLst>
                  <p:ext uri="{386F3935-93C4-4BCD-93E2-E3B085C9AB24}">
                    <p16:designElem xmlns:p16="http://schemas.microsoft.com/office/powerpoint/2015/main" xmlns=""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14"/>
              <p:cNvSpPr/>
              <p:nvPr>
                <p:extLst>
                  <p:ext uri="{386F3935-93C4-4BCD-93E2-E3B085C9AB24}">
                    <p16:designElem xmlns:p16="http://schemas.microsoft.com/office/powerpoint/2015/main" xmlns=""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15"/>
              <p:cNvSpPr>
                <a:spLocks noEditPoints="1"/>
              </p:cNvSpPr>
              <p:nvPr>
                <p:extLst>
                  <p:ext uri="{386F3935-93C4-4BCD-93E2-E3B085C9AB24}">
                    <p16:designElem xmlns:p16="http://schemas.microsoft.com/office/powerpoint/2015/main" xmlns=""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Line 16"/>
              <p:cNvSpPr>
                <a:spLocks noChangeShapeType="1"/>
              </p:cNvSpPr>
              <p:nvPr>
                <p:extLst>
                  <p:ext uri="{386F3935-93C4-4BCD-93E2-E3B085C9AB24}">
                    <p16:designElem xmlns:p16="http://schemas.microsoft.com/office/powerpoint/2015/main" xmlns=""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41" name="Freeform 17"/>
              <p:cNvSpPr/>
              <p:nvPr>
                <p:extLst>
                  <p:ext uri="{386F3935-93C4-4BCD-93E2-E3B085C9AB24}">
                    <p16:designElem xmlns:p16="http://schemas.microsoft.com/office/powerpoint/2015/main" xmlns=""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18"/>
              <p:cNvSpPr/>
              <p:nvPr>
                <p:extLst>
                  <p:ext uri="{386F3935-93C4-4BCD-93E2-E3B085C9AB24}">
                    <p16:designElem xmlns:p16="http://schemas.microsoft.com/office/powerpoint/2015/main" xmlns=""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19"/>
              <p:cNvSpPr/>
              <p:nvPr>
                <p:extLst>
                  <p:ext uri="{386F3935-93C4-4BCD-93E2-E3B085C9AB24}">
                    <p16:designElem xmlns:p16="http://schemas.microsoft.com/office/powerpoint/2015/main" xmlns=""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0"/>
              <p:cNvSpPr>
                <a:spLocks noEditPoints="1"/>
              </p:cNvSpPr>
              <p:nvPr>
                <p:extLst>
                  <p:ext uri="{386F3935-93C4-4BCD-93E2-E3B085C9AB24}">
                    <p16:designElem xmlns:p16="http://schemas.microsoft.com/office/powerpoint/2015/main" xmlns=""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Rectangle 21"/>
              <p:cNvSpPr>
                <a:spLocks noChangeArrowheads="1"/>
              </p:cNvSpPr>
              <p:nvPr>
                <p:extLst>
                  <p:ext uri="{386F3935-93C4-4BCD-93E2-E3B085C9AB24}">
                    <p16:designElem xmlns:p16="http://schemas.microsoft.com/office/powerpoint/2015/main" xmlns="" val="1"/>
                  </p:ext>
                </p:extLst>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6" name="Freeform 22"/>
              <p:cNvSpPr/>
              <p:nvPr>
                <p:extLst>
                  <p:ext uri="{386F3935-93C4-4BCD-93E2-E3B085C9AB24}">
                    <p16:designElem xmlns:p16="http://schemas.microsoft.com/office/powerpoint/2015/main" xmlns=""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23"/>
              <p:cNvSpPr>
                <a:spLocks noEditPoints="1"/>
              </p:cNvSpPr>
              <p:nvPr>
                <p:extLst>
                  <p:ext uri="{386F3935-93C4-4BCD-93E2-E3B085C9AB24}">
                    <p16:designElem xmlns:p16="http://schemas.microsoft.com/office/powerpoint/2015/main" xmlns=""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24"/>
              <p:cNvSpPr/>
              <p:nvPr>
                <p:extLst>
                  <p:ext uri="{386F3935-93C4-4BCD-93E2-E3B085C9AB24}">
                    <p16:designElem xmlns:p16="http://schemas.microsoft.com/office/powerpoint/2015/main" xmlns=""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25"/>
              <p:cNvSpPr>
                <a:spLocks noEditPoints="1"/>
              </p:cNvSpPr>
              <p:nvPr>
                <p:extLst>
                  <p:ext uri="{386F3935-93C4-4BCD-93E2-E3B085C9AB24}">
                    <p16:designElem xmlns:p16="http://schemas.microsoft.com/office/powerpoint/2015/main" xmlns=""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26"/>
              <p:cNvSpPr/>
              <p:nvPr>
                <p:extLst>
                  <p:ext uri="{386F3935-93C4-4BCD-93E2-E3B085C9AB24}">
                    <p16:designElem xmlns:p16="http://schemas.microsoft.com/office/powerpoint/2015/main" xmlns=""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27"/>
              <p:cNvSpPr/>
              <p:nvPr>
                <p:extLst>
                  <p:ext uri="{386F3935-93C4-4BCD-93E2-E3B085C9AB24}">
                    <p16:designElem xmlns:p16="http://schemas.microsoft.com/office/powerpoint/2015/main" xmlns=""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Freeform 28"/>
              <p:cNvSpPr>
                <a:spLocks noEditPoints="1"/>
              </p:cNvSpPr>
              <p:nvPr>
                <p:extLst>
                  <p:ext uri="{386F3935-93C4-4BCD-93E2-E3B085C9AB24}">
                    <p16:designElem xmlns:p16="http://schemas.microsoft.com/office/powerpoint/2015/main" xmlns=""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3" name="Freeform 29"/>
              <p:cNvSpPr>
                <a:spLocks noEditPoints="1"/>
              </p:cNvSpPr>
              <p:nvPr>
                <p:extLst>
                  <p:ext uri="{386F3935-93C4-4BCD-93E2-E3B085C9AB24}">
                    <p16:designElem xmlns:p16="http://schemas.microsoft.com/office/powerpoint/2015/main" xmlns=""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30"/>
              <p:cNvSpPr/>
              <p:nvPr>
                <p:extLst>
                  <p:ext uri="{386F3935-93C4-4BCD-93E2-E3B085C9AB24}">
                    <p16:designElem xmlns:p16="http://schemas.microsoft.com/office/powerpoint/2015/main" xmlns=""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31"/>
              <p:cNvSpPr>
                <a:spLocks noEditPoints="1"/>
              </p:cNvSpPr>
              <p:nvPr>
                <p:extLst>
                  <p:ext uri="{386F3935-93C4-4BCD-93E2-E3B085C9AB24}">
                    <p16:designElem xmlns:p16="http://schemas.microsoft.com/office/powerpoint/2015/main" xmlns=""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8" name="Group 17"/>
            <p:cNvGrpSpPr/>
            <p:nvPr>
              <p:extLst>
                <p:ext uri="{386F3935-93C4-4BCD-93E2-E3B085C9AB24}">
                  <p16:designElem xmlns:p16="http://schemas.microsoft.com/office/powerpoint/2015/main" xmlns="" val="1"/>
                </p:ext>
              </p:extLst>
            </p:nvPr>
          </p:nvGrpSpPr>
          <p:grpSpPr>
            <a:xfrm>
              <a:off x="11227597" y="0"/>
              <a:ext cx="674688" cy="6848476"/>
              <a:chOff x="11364912" y="0"/>
              <a:chExt cx="674688" cy="6848476"/>
            </a:xfrm>
            <a:gradFill flip="none" rotWithShape="1">
              <a:gsLst>
                <a:gs pos="0">
                  <a:schemeClr val="bg2"/>
                </a:gs>
                <a:gs pos="100000">
                  <a:schemeClr val="tx2">
                    <a:lumMod val="60000"/>
                    <a:lumOff val="40000"/>
                  </a:schemeClr>
                </a:gs>
              </a:gsLst>
              <a:lin ang="5400000" scaled="0"/>
              <a:tileRect/>
            </a:gradFill>
          </p:grpSpPr>
          <p:sp>
            <p:nvSpPr>
              <p:cNvPr id="19" name="Freeform 32"/>
              <p:cNvSpPr/>
              <p:nvPr>
                <p:extLst>
                  <p:ext uri="{386F3935-93C4-4BCD-93E2-E3B085C9AB24}">
                    <p16:designElem xmlns:p16="http://schemas.microsoft.com/office/powerpoint/2015/main" xmlns=""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33"/>
              <p:cNvSpPr>
                <a:spLocks noEditPoints="1"/>
              </p:cNvSpPr>
              <p:nvPr>
                <p:extLst>
                  <p:ext uri="{386F3935-93C4-4BCD-93E2-E3B085C9AB24}">
                    <p16:designElem xmlns:p16="http://schemas.microsoft.com/office/powerpoint/2015/main" xmlns=""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34"/>
              <p:cNvSpPr>
                <a:spLocks noEditPoints="1"/>
              </p:cNvSpPr>
              <p:nvPr>
                <p:extLst>
                  <p:ext uri="{386F3935-93C4-4BCD-93E2-E3B085C9AB24}">
                    <p16:designElem xmlns:p16="http://schemas.microsoft.com/office/powerpoint/2015/main" xmlns=""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35"/>
              <p:cNvSpPr/>
              <p:nvPr>
                <p:extLst>
                  <p:ext uri="{386F3935-93C4-4BCD-93E2-E3B085C9AB24}">
                    <p16:designElem xmlns:p16="http://schemas.microsoft.com/office/powerpoint/2015/main" xmlns=""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36"/>
              <p:cNvSpPr>
                <a:spLocks noEditPoints="1"/>
              </p:cNvSpPr>
              <p:nvPr>
                <p:extLst>
                  <p:ext uri="{386F3935-93C4-4BCD-93E2-E3B085C9AB24}">
                    <p16:designElem xmlns:p16="http://schemas.microsoft.com/office/powerpoint/2015/main" xmlns=""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37"/>
              <p:cNvSpPr/>
              <p:nvPr>
                <p:extLst>
                  <p:ext uri="{386F3935-93C4-4BCD-93E2-E3B085C9AB24}">
                    <p16:designElem xmlns:p16="http://schemas.microsoft.com/office/powerpoint/2015/main" xmlns=""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38"/>
              <p:cNvSpPr>
                <a:spLocks noEditPoints="1"/>
              </p:cNvSpPr>
              <p:nvPr>
                <p:extLst>
                  <p:ext uri="{386F3935-93C4-4BCD-93E2-E3B085C9AB24}">
                    <p16:designElem xmlns:p16="http://schemas.microsoft.com/office/powerpoint/2015/main" xmlns=""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39"/>
              <p:cNvSpPr/>
              <p:nvPr>
                <p:extLst>
                  <p:ext uri="{386F3935-93C4-4BCD-93E2-E3B085C9AB24}">
                    <p16:designElem xmlns:p16="http://schemas.microsoft.com/office/powerpoint/2015/main" xmlns=""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40"/>
              <p:cNvSpPr>
                <a:spLocks noEditPoints="1"/>
              </p:cNvSpPr>
              <p:nvPr>
                <p:extLst>
                  <p:ext uri="{386F3935-93C4-4BCD-93E2-E3B085C9AB24}">
                    <p16:designElem xmlns:p16="http://schemas.microsoft.com/office/powerpoint/2015/main" xmlns=""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Rectangle 41"/>
              <p:cNvSpPr>
                <a:spLocks noChangeArrowheads="1"/>
              </p:cNvSpPr>
              <p:nvPr>
                <p:extLst>
                  <p:ext uri="{386F3935-93C4-4BCD-93E2-E3B085C9AB24}">
                    <p16:designElem xmlns:p16="http://schemas.microsoft.com/office/powerpoint/2015/main" xmlns="" val="1"/>
                  </p:ext>
                </p:extLst>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pic>
        <p:nvPicPr>
          <p:cNvPr id="57" name="Picture 2"/>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4="http://schemas.microsoft.com/office/drawing/2010/main">
                <a:solidFill>
                  <a:srgbClr val="FFFFFF"/>
                </a:solidFill>
              </a14:hiddenFill>
            </a:ext>
          </a:extLst>
        </p:spPr>
      </p:pic>
      <p:sp useBgFill="1">
        <p:nvSpPr>
          <p:cNvPr id="59" name="Round Diagonal Corner 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98950" y="808057"/>
            <a:ext cx="5286376" cy="5234394"/>
          </a:xfrm>
          <a:prstGeom prst="round2DiagRect">
            <a:avLst>
              <a:gd name="adj1" fmla="val 741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4" descr="A close up of a logo&#10;&#10;Description generated with very high confidence"/>
          <p:cNvPicPr>
            <a:picLocks noChangeAspect="1"/>
          </p:cNvPicPr>
          <p:nvPr/>
        </p:nvPicPr>
        <p:blipFill>
          <a:blip r:embed="rId3"/>
          <a:stretch>
            <a:fillRect/>
          </a:stretch>
        </p:blipFill>
        <p:spPr>
          <a:xfrm>
            <a:off x="1124346" y="1344434"/>
            <a:ext cx="4764051" cy="4092754"/>
          </a:xfrm>
          <a:prstGeom prst="rect">
            <a:avLst/>
          </a:prstGeom>
        </p:spPr>
      </p:pic>
      <p:sp>
        <p:nvSpPr>
          <p:cNvPr id="2" name="Title 1">
            <a:extLst>
              <a:ext uri="{FF2B5EF4-FFF2-40B4-BE49-F238E27FC236}">
                <a16:creationId xmlns:a16="http://schemas.microsoft.com/office/drawing/2014/main" xmlns="" id="{090C4199-9673-4BB1-A8C1-C2137D1D2DA5}"/>
              </a:ext>
            </a:extLst>
          </p:cNvPr>
          <p:cNvSpPr>
            <a:spLocks noGrp="1"/>
          </p:cNvSpPr>
          <p:nvPr>
            <p:ph type="title"/>
          </p:nvPr>
        </p:nvSpPr>
        <p:spPr>
          <a:xfrm>
            <a:off x="6675771" y="910432"/>
            <a:ext cx="4747088" cy="5088545"/>
          </a:xfrm>
        </p:spPr>
        <p:txBody>
          <a:bodyPr>
            <a:normAutofit/>
          </a:bodyPr>
          <a:lstStyle/>
          <a:p>
            <a:r>
              <a:rPr lang="en-US" sz="4400" dirty="0">
                <a:solidFill>
                  <a:srgbClr val="FFFFFF"/>
                </a:solidFill>
                <a:latin typeface="Tahoma" panose="020B0604030504040204" pitchFamily="34" charset="0"/>
                <a:ea typeface="Tahoma" panose="020B0604030504040204" pitchFamily="34" charset="0"/>
                <a:cs typeface="Tahoma" panose="020B0604030504040204" pitchFamily="34" charset="0"/>
              </a:rPr>
              <a:t>to create change ….</a:t>
            </a:r>
          </a:p>
        </p:txBody>
      </p:sp>
    </p:spTree>
    <p:extLst>
      <p:ext uri="{BB962C8B-B14F-4D97-AF65-F5344CB8AC3E}">
        <p14:creationId xmlns:p14="http://schemas.microsoft.com/office/powerpoint/2010/main" val="1084922787"/>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0" y="0"/>
            <a:ext cx="12192000" cy="6858000"/>
          </a:xfrm>
          <a:prstGeom prst="rect">
            <a:avLst/>
          </a:prstGeom>
          <a:solidFill>
            <a:schemeClr val="bg1"/>
          </a:solidFill>
          <a:ln>
            <a:noFill/>
          </a:ln>
          <a:effectLst/>
        </p:spPr>
      </p:sp>
      <p:pic>
        <p:nvPicPr>
          <p:cNvPr id="19" name="Picture 2"/>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21" name="Group 20"/>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4288" y="0"/>
            <a:ext cx="12053888" cy="6858001"/>
            <a:chOff x="-14288" y="0"/>
            <a:chExt cx="12053888" cy="6858001"/>
          </a:xfrm>
        </p:grpSpPr>
        <p:grpSp>
          <p:nvGrpSpPr>
            <p:cNvPr id="22" name="Group 21"/>
            <p:cNvGrpSpPr/>
            <p:nvPr>
              <p:extLst>
                <p:ext uri="{386F3935-93C4-4BCD-93E2-E3B085C9AB24}">
                  <p16:designElem xmlns:p16="http://schemas.microsoft.com/office/powerpoint/2015/main" xmlns="" val="1"/>
                </p:ext>
              </p:extLst>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34" name="Rectangle 5"/>
              <p:cNvSpPr>
                <a:spLocks noChangeArrowheads="1"/>
              </p:cNvSpPr>
              <p:nvPr>
                <p:extLst>
                  <p:ext uri="{386F3935-93C4-4BCD-93E2-E3B085C9AB24}">
                    <p16:designElem xmlns:p16="http://schemas.microsoft.com/office/powerpoint/2015/main" xmlns="" val="1"/>
                  </p:ext>
                </p:extLst>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5" name="Freeform 6"/>
              <p:cNvSpPr>
                <a:spLocks noEditPoints="1"/>
              </p:cNvSpPr>
              <p:nvPr>
                <p:extLst>
                  <p:ext uri="{386F3935-93C4-4BCD-93E2-E3B085C9AB24}">
                    <p16:designElem xmlns:p16="http://schemas.microsoft.com/office/powerpoint/2015/main" xmlns=""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7"/>
              <p:cNvSpPr>
                <a:spLocks noEditPoints="1"/>
              </p:cNvSpPr>
              <p:nvPr>
                <p:extLst>
                  <p:ext uri="{386F3935-93C4-4BCD-93E2-E3B085C9AB24}">
                    <p16:designElem xmlns:p16="http://schemas.microsoft.com/office/powerpoint/2015/main" xmlns=""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8"/>
              <p:cNvSpPr/>
              <p:nvPr>
                <p:extLst>
                  <p:ext uri="{386F3935-93C4-4BCD-93E2-E3B085C9AB24}">
                    <p16:designElem xmlns:p16="http://schemas.microsoft.com/office/powerpoint/2015/main" xmlns=""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9"/>
              <p:cNvSpPr>
                <a:spLocks noEditPoints="1"/>
              </p:cNvSpPr>
              <p:nvPr>
                <p:extLst>
                  <p:ext uri="{386F3935-93C4-4BCD-93E2-E3B085C9AB24}">
                    <p16:designElem xmlns:p16="http://schemas.microsoft.com/office/powerpoint/2015/main" xmlns=""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10"/>
              <p:cNvSpPr/>
              <p:nvPr>
                <p:extLst>
                  <p:ext uri="{386F3935-93C4-4BCD-93E2-E3B085C9AB24}">
                    <p16:designElem xmlns:p16="http://schemas.microsoft.com/office/powerpoint/2015/main" xmlns=""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11"/>
              <p:cNvSpPr/>
              <p:nvPr>
                <p:extLst>
                  <p:ext uri="{386F3935-93C4-4BCD-93E2-E3B085C9AB24}">
                    <p16:designElem xmlns:p16="http://schemas.microsoft.com/office/powerpoint/2015/main" xmlns=""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12"/>
              <p:cNvSpPr>
                <a:spLocks noEditPoints="1"/>
              </p:cNvSpPr>
              <p:nvPr>
                <p:extLst>
                  <p:ext uri="{386F3935-93C4-4BCD-93E2-E3B085C9AB24}">
                    <p16:designElem xmlns:p16="http://schemas.microsoft.com/office/powerpoint/2015/main" xmlns=""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13"/>
              <p:cNvSpPr>
                <a:spLocks noEditPoints="1"/>
              </p:cNvSpPr>
              <p:nvPr>
                <p:extLst>
                  <p:ext uri="{386F3935-93C4-4BCD-93E2-E3B085C9AB24}">
                    <p16:designElem xmlns:p16="http://schemas.microsoft.com/office/powerpoint/2015/main" xmlns=""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14"/>
              <p:cNvSpPr/>
              <p:nvPr>
                <p:extLst>
                  <p:ext uri="{386F3935-93C4-4BCD-93E2-E3B085C9AB24}">
                    <p16:designElem xmlns:p16="http://schemas.microsoft.com/office/powerpoint/2015/main" xmlns=""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15"/>
              <p:cNvSpPr>
                <a:spLocks noEditPoints="1"/>
              </p:cNvSpPr>
              <p:nvPr>
                <p:extLst>
                  <p:ext uri="{386F3935-93C4-4BCD-93E2-E3B085C9AB24}">
                    <p16:designElem xmlns:p16="http://schemas.microsoft.com/office/powerpoint/2015/main" xmlns=""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Line 16"/>
              <p:cNvSpPr>
                <a:spLocks noChangeShapeType="1"/>
              </p:cNvSpPr>
              <p:nvPr>
                <p:extLst>
                  <p:ext uri="{386F3935-93C4-4BCD-93E2-E3B085C9AB24}">
                    <p16:designElem xmlns:p16="http://schemas.microsoft.com/office/powerpoint/2015/main" xmlns=""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46" name="Freeform 17"/>
              <p:cNvSpPr/>
              <p:nvPr>
                <p:extLst>
                  <p:ext uri="{386F3935-93C4-4BCD-93E2-E3B085C9AB24}">
                    <p16:designElem xmlns:p16="http://schemas.microsoft.com/office/powerpoint/2015/main" xmlns=""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18"/>
              <p:cNvSpPr/>
              <p:nvPr>
                <p:extLst>
                  <p:ext uri="{386F3935-93C4-4BCD-93E2-E3B085C9AB24}">
                    <p16:designElem xmlns:p16="http://schemas.microsoft.com/office/powerpoint/2015/main" xmlns=""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19"/>
              <p:cNvSpPr/>
              <p:nvPr>
                <p:extLst>
                  <p:ext uri="{386F3935-93C4-4BCD-93E2-E3B085C9AB24}">
                    <p16:designElem xmlns:p16="http://schemas.microsoft.com/office/powerpoint/2015/main" xmlns=""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20"/>
              <p:cNvSpPr>
                <a:spLocks noEditPoints="1"/>
              </p:cNvSpPr>
              <p:nvPr>
                <p:extLst>
                  <p:ext uri="{386F3935-93C4-4BCD-93E2-E3B085C9AB24}">
                    <p16:designElem xmlns:p16="http://schemas.microsoft.com/office/powerpoint/2015/main" xmlns=""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Rectangle 21"/>
              <p:cNvSpPr>
                <a:spLocks noChangeArrowheads="1"/>
              </p:cNvSpPr>
              <p:nvPr>
                <p:extLst>
                  <p:ext uri="{386F3935-93C4-4BCD-93E2-E3B085C9AB24}">
                    <p16:designElem xmlns:p16="http://schemas.microsoft.com/office/powerpoint/2015/main" xmlns="" val="1"/>
                  </p:ext>
                </p:extLst>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1" name="Freeform 22"/>
              <p:cNvSpPr/>
              <p:nvPr>
                <p:extLst>
                  <p:ext uri="{386F3935-93C4-4BCD-93E2-E3B085C9AB24}">
                    <p16:designElem xmlns:p16="http://schemas.microsoft.com/office/powerpoint/2015/main" xmlns=""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Freeform 23"/>
              <p:cNvSpPr>
                <a:spLocks noEditPoints="1"/>
              </p:cNvSpPr>
              <p:nvPr>
                <p:extLst>
                  <p:ext uri="{386F3935-93C4-4BCD-93E2-E3B085C9AB24}">
                    <p16:designElem xmlns:p16="http://schemas.microsoft.com/office/powerpoint/2015/main" xmlns=""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3" name="Freeform 24"/>
              <p:cNvSpPr/>
              <p:nvPr>
                <p:extLst>
                  <p:ext uri="{386F3935-93C4-4BCD-93E2-E3B085C9AB24}">
                    <p16:designElem xmlns:p16="http://schemas.microsoft.com/office/powerpoint/2015/main" xmlns=""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25"/>
              <p:cNvSpPr>
                <a:spLocks noEditPoints="1"/>
              </p:cNvSpPr>
              <p:nvPr>
                <p:extLst>
                  <p:ext uri="{386F3935-93C4-4BCD-93E2-E3B085C9AB24}">
                    <p16:designElem xmlns:p16="http://schemas.microsoft.com/office/powerpoint/2015/main" xmlns=""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26"/>
              <p:cNvSpPr/>
              <p:nvPr>
                <p:extLst>
                  <p:ext uri="{386F3935-93C4-4BCD-93E2-E3B085C9AB24}">
                    <p16:designElem xmlns:p16="http://schemas.microsoft.com/office/powerpoint/2015/main" xmlns=""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27"/>
              <p:cNvSpPr/>
              <p:nvPr>
                <p:extLst>
                  <p:ext uri="{386F3935-93C4-4BCD-93E2-E3B085C9AB24}">
                    <p16:designElem xmlns:p16="http://schemas.microsoft.com/office/powerpoint/2015/main" xmlns=""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28"/>
              <p:cNvSpPr>
                <a:spLocks noEditPoints="1"/>
              </p:cNvSpPr>
              <p:nvPr>
                <p:extLst>
                  <p:ext uri="{386F3935-93C4-4BCD-93E2-E3B085C9AB24}">
                    <p16:designElem xmlns:p16="http://schemas.microsoft.com/office/powerpoint/2015/main" xmlns=""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29"/>
              <p:cNvSpPr>
                <a:spLocks noEditPoints="1"/>
              </p:cNvSpPr>
              <p:nvPr>
                <p:extLst>
                  <p:ext uri="{386F3935-93C4-4BCD-93E2-E3B085C9AB24}">
                    <p16:designElem xmlns:p16="http://schemas.microsoft.com/office/powerpoint/2015/main" xmlns=""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30"/>
              <p:cNvSpPr/>
              <p:nvPr>
                <p:extLst>
                  <p:ext uri="{386F3935-93C4-4BCD-93E2-E3B085C9AB24}">
                    <p16:designElem xmlns:p16="http://schemas.microsoft.com/office/powerpoint/2015/main" xmlns=""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31"/>
              <p:cNvSpPr>
                <a:spLocks noEditPoints="1"/>
              </p:cNvSpPr>
              <p:nvPr>
                <p:extLst>
                  <p:ext uri="{386F3935-93C4-4BCD-93E2-E3B085C9AB24}">
                    <p16:designElem xmlns:p16="http://schemas.microsoft.com/office/powerpoint/2015/main" xmlns=""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23" name="Group 22"/>
            <p:cNvGrpSpPr/>
            <p:nvPr>
              <p:extLst>
                <p:ext uri="{386F3935-93C4-4BCD-93E2-E3B085C9AB24}">
                  <p16:designElem xmlns:p16="http://schemas.microsoft.com/office/powerpoint/2015/main" xmlns="" val="1"/>
                </p:ext>
              </p:extLst>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24" name="Freeform 32"/>
              <p:cNvSpPr/>
              <p:nvPr>
                <p:extLst>
                  <p:ext uri="{386F3935-93C4-4BCD-93E2-E3B085C9AB24}">
                    <p16:designElem xmlns:p16="http://schemas.microsoft.com/office/powerpoint/2015/main" xmlns=""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33"/>
              <p:cNvSpPr>
                <a:spLocks noEditPoints="1"/>
              </p:cNvSpPr>
              <p:nvPr>
                <p:extLst>
                  <p:ext uri="{386F3935-93C4-4BCD-93E2-E3B085C9AB24}">
                    <p16:designElem xmlns:p16="http://schemas.microsoft.com/office/powerpoint/2015/main" xmlns=""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34"/>
              <p:cNvSpPr>
                <a:spLocks noEditPoints="1"/>
              </p:cNvSpPr>
              <p:nvPr>
                <p:extLst>
                  <p:ext uri="{386F3935-93C4-4BCD-93E2-E3B085C9AB24}">
                    <p16:designElem xmlns:p16="http://schemas.microsoft.com/office/powerpoint/2015/main" xmlns=""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35"/>
              <p:cNvSpPr/>
              <p:nvPr>
                <p:extLst>
                  <p:ext uri="{386F3935-93C4-4BCD-93E2-E3B085C9AB24}">
                    <p16:designElem xmlns:p16="http://schemas.microsoft.com/office/powerpoint/2015/main" xmlns=""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36"/>
              <p:cNvSpPr>
                <a:spLocks noEditPoints="1"/>
              </p:cNvSpPr>
              <p:nvPr>
                <p:extLst>
                  <p:ext uri="{386F3935-93C4-4BCD-93E2-E3B085C9AB24}">
                    <p16:designElem xmlns:p16="http://schemas.microsoft.com/office/powerpoint/2015/main" xmlns=""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37"/>
              <p:cNvSpPr/>
              <p:nvPr>
                <p:extLst>
                  <p:ext uri="{386F3935-93C4-4BCD-93E2-E3B085C9AB24}">
                    <p16:designElem xmlns:p16="http://schemas.microsoft.com/office/powerpoint/2015/main" xmlns=""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38"/>
              <p:cNvSpPr>
                <a:spLocks noEditPoints="1"/>
              </p:cNvSpPr>
              <p:nvPr>
                <p:extLst>
                  <p:ext uri="{386F3935-93C4-4BCD-93E2-E3B085C9AB24}">
                    <p16:designElem xmlns:p16="http://schemas.microsoft.com/office/powerpoint/2015/main" xmlns=""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39"/>
              <p:cNvSpPr/>
              <p:nvPr>
                <p:extLst>
                  <p:ext uri="{386F3935-93C4-4BCD-93E2-E3B085C9AB24}">
                    <p16:designElem xmlns:p16="http://schemas.microsoft.com/office/powerpoint/2015/main" xmlns=""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40"/>
              <p:cNvSpPr>
                <a:spLocks noEditPoints="1"/>
              </p:cNvSpPr>
              <p:nvPr>
                <p:extLst>
                  <p:ext uri="{386F3935-93C4-4BCD-93E2-E3B085C9AB24}">
                    <p16:designElem xmlns:p16="http://schemas.microsoft.com/office/powerpoint/2015/main" xmlns=""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Rectangle 41"/>
              <p:cNvSpPr>
                <a:spLocks noChangeArrowheads="1"/>
              </p:cNvSpPr>
              <p:nvPr>
                <p:extLst>
                  <p:ext uri="{386F3935-93C4-4BCD-93E2-E3B085C9AB24}">
                    <p16:designElem xmlns:p16="http://schemas.microsoft.com/office/powerpoint/2015/main" xmlns="" val="1"/>
                  </p:ext>
                </p:extLst>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useBgFill="1">
        <p:nvSpPr>
          <p:cNvPr id="62" name="Rectangle 6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4" name="Picture 2"/>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val="0"/>
              </a:ext>
            </a:extLst>
          </a:blip>
          <a:srcRect/>
          <a:stretch>
            <a:fillRect/>
          </a:stretch>
        </p:blipFill>
        <p:spPr bwMode="auto">
          <a:xfrm>
            <a:off x="1190" y="-2"/>
            <a:ext cx="4061525" cy="6858001"/>
          </a:xfrm>
          <a:prstGeom prst="rect">
            <a:avLst/>
          </a:prstGeom>
          <a:extLst>
            <a:ext uri="{909E8E84-426E-40dd-AFC4-6F175D3DCCD1}">
              <a14:hiddenFill xmlns="" xmlns:a14="http://schemas.microsoft.com/office/drawing/2010/main">
                <a:solidFill>
                  <a:srgbClr val="FFFFFF"/>
                </a:solidFill>
              </a14:hiddenFill>
            </a:ext>
          </a:extLst>
        </p:spPr>
      </p:pic>
      <p:sp>
        <p:nvSpPr>
          <p:cNvPr id="66" name="Rectangle 6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853"/>
            <a:ext cx="4055621" cy="6858000"/>
          </a:xfrm>
          <a:prstGeom prst="rect">
            <a:avLst/>
          </a:prstGeom>
          <a:ln>
            <a:noFill/>
          </a:ln>
          <a:effectLst>
            <a:outerShdw blurRad="76200" dist="38100" algn="l" rotWithShape="0">
              <a:prstClr val="black">
                <a:alpha val="37000"/>
              </a:prstClr>
            </a:outerShdw>
          </a:effectLst>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68" name="Picture 2"/>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22530" y="23283"/>
            <a:ext cx="4078152"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70" name="Group 69"/>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0"/>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71" name="Rectangle 5"/>
            <p:cNvSpPr>
              <a:spLocks noChangeArrowheads="1"/>
            </p:cNvSpPr>
            <p:nvPr>
              <p:extLst>
                <p:ext uri="{386F3935-93C4-4BCD-93E2-E3B085C9AB24}">
                  <p16:designElem xmlns:p16="http://schemas.microsoft.com/office/powerpoint/2015/main" xmlns="" val="1"/>
                </p:ext>
              </p:extLst>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72" name="Freeform 6"/>
            <p:cNvSpPr>
              <a:spLocks noEditPoints="1"/>
            </p:cNvSpPr>
            <p:nvPr>
              <p:extLst>
                <p:ext uri="{386F3935-93C4-4BCD-93E2-E3B085C9AB24}">
                  <p16:designElem xmlns:p16="http://schemas.microsoft.com/office/powerpoint/2015/main" xmlns=""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3" name="Freeform 7"/>
            <p:cNvSpPr>
              <a:spLocks noEditPoints="1"/>
            </p:cNvSpPr>
            <p:nvPr>
              <p:extLst>
                <p:ext uri="{386F3935-93C4-4BCD-93E2-E3B085C9AB24}">
                  <p16:designElem xmlns:p16="http://schemas.microsoft.com/office/powerpoint/2015/main" xmlns=""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4" name="Freeform 8"/>
            <p:cNvSpPr/>
            <p:nvPr>
              <p:extLst>
                <p:ext uri="{386F3935-93C4-4BCD-93E2-E3B085C9AB24}">
                  <p16:designElem xmlns:p16="http://schemas.microsoft.com/office/powerpoint/2015/main" xmlns=""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5" name="Freeform 9"/>
            <p:cNvSpPr>
              <a:spLocks noEditPoints="1"/>
            </p:cNvSpPr>
            <p:nvPr>
              <p:extLst>
                <p:ext uri="{386F3935-93C4-4BCD-93E2-E3B085C9AB24}">
                  <p16:designElem xmlns:p16="http://schemas.microsoft.com/office/powerpoint/2015/main" xmlns=""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6" name="Freeform 10"/>
            <p:cNvSpPr/>
            <p:nvPr>
              <p:extLst>
                <p:ext uri="{386F3935-93C4-4BCD-93E2-E3B085C9AB24}">
                  <p16:designElem xmlns:p16="http://schemas.microsoft.com/office/powerpoint/2015/main" xmlns=""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7" name="Freeform 11"/>
            <p:cNvSpPr/>
            <p:nvPr>
              <p:extLst>
                <p:ext uri="{386F3935-93C4-4BCD-93E2-E3B085C9AB24}">
                  <p16:designElem xmlns:p16="http://schemas.microsoft.com/office/powerpoint/2015/main" xmlns=""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8" name="Freeform 12"/>
            <p:cNvSpPr>
              <a:spLocks noEditPoints="1"/>
            </p:cNvSpPr>
            <p:nvPr>
              <p:extLst>
                <p:ext uri="{386F3935-93C4-4BCD-93E2-E3B085C9AB24}">
                  <p16:designElem xmlns:p16="http://schemas.microsoft.com/office/powerpoint/2015/main" xmlns=""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79" name="Freeform 13"/>
            <p:cNvSpPr>
              <a:spLocks noEditPoints="1"/>
            </p:cNvSpPr>
            <p:nvPr>
              <p:extLst>
                <p:ext uri="{386F3935-93C4-4BCD-93E2-E3B085C9AB24}">
                  <p16:designElem xmlns:p16="http://schemas.microsoft.com/office/powerpoint/2015/main" xmlns=""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0" name="Freeform 14"/>
            <p:cNvSpPr/>
            <p:nvPr>
              <p:extLst>
                <p:ext uri="{386F3935-93C4-4BCD-93E2-E3B085C9AB24}">
                  <p16:designElem xmlns:p16="http://schemas.microsoft.com/office/powerpoint/2015/main" xmlns=""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1" name="Freeform 15"/>
            <p:cNvSpPr>
              <a:spLocks noEditPoints="1"/>
            </p:cNvSpPr>
            <p:nvPr>
              <p:extLst>
                <p:ext uri="{386F3935-93C4-4BCD-93E2-E3B085C9AB24}">
                  <p16:designElem xmlns:p16="http://schemas.microsoft.com/office/powerpoint/2015/main" xmlns=""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2" name="Line 16"/>
            <p:cNvSpPr>
              <a:spLocks noChangeShapeType="1"/>
            </p:cNvSpPr>
            <p:nvPr>
              <p:extLst>
                <p:ext uri="{386F3935-93C4-4BCD-93E2-E3B085C9AB24}">
                  <p16:designElem xmlns:p16="http://schemas.microsoft.com/office/powerpoint/2015/main" xmlns=""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83" name="Freeform 17"/>
            <p:cNvSpPr/>
            <p:nvPr>
              <p:extLst>
                <p:ext uri="{386F3935-93C4-4BCD-93E2-E3B085C9AB24}">
                  <p16:designElem xmlns:p16="http://schemas.microsoft.com/office/powerpoint/2015/main" xmlns=""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4" name="Freeform 18"/>
            <p:cNvSpPr/>
            <p:nvPr>
              <p:extLst>
                <p:ext uri="{386F3935-93C4-4BCD-93E2-E3B085C9AB24}">
                  <p16:designElem xmlns:p16="http://schemas.microsoft.com/office/powerpoint/2015/main" xmlns=""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5" name="Freeform 19"/>
            <p:cNvSpPr/>
            <p:nvPr>
              <p:extLst>
                <p:ext uri="{386F3935-93C4-4BCD-93E2-E3B085C9AB24}">
                  <p16:designElem xmlns:p16="http://schemas.microsoft.com/office/powerpoint/2015/main" xmlns=""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6" name="Freeform 20"/>
            <p:cNvSpPr>
              <a:spLocks noEditPoints="1"/>
            </p:cNvSpPr>
            <p:nvPr>
              <p:extLst>
                <p:ext uri="{386F3935-93C4-4BCD-93E2-E3B085C9AB24}">
                  <p16:designElem xmlns:p16="http://schemas.microsoft.com/office/powerpoint/2015/main" xmlns=""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7" name="Rectangle 21"/>
            <p:cNvSpPr>
              <a:spLocks noChangeArrowheads="1"/>
            </p:cNvSpPr>
            <p:nvPr>
              <p:extLst>
                <p:ext uri="{386F3935-93C4-4BCD-93E2-E3B085C9AB24}">
                  <p16:designElem xmlns:p16="http://schemas.microsoft.com/office/powerpoint/2015/main" xmlns="" val="1"/>
                </p:ext>
              </p:extLst>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88" name="Freeform 22"/>
            <p:cNvSpPr/>
            <p:nvPr>
              <p:extLst>
                <p:ext uri="{386F3935-93C4-4BCD-93E2-E3B085C9AB24}">
                  <p16:designElem xmlns:p16="http://schemas.microsoft.com/office/powerpoint/2015/main" xmlns=""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89" name="Freeform 23"/>
            <p:cNvSpPr>
              <a:spLocks noEditPoints="1"/>
            </p:cNvSpPr>
            <p:nvPr>
              <p:extLst>
                <p:ext uri="{386F3935-93C4-4BCD-93E2-E3B085C9AB24}">
                  <p16:designElem xmlns:p16="http://schemas.microsoft.com/office/powerpoint/2015/main" xmlns=""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0" name="Freeform 24"/>
            <p:cNvSpPr/>
            <p:nvPr>
              <p:extLst>
                <p:ext uri="{386F3935-93C4-4BCD-93E2-E3B085C9AB24}">
                  <p16:designElem xmlns:p16="http://schemas.microsoft.com/office/powerpoint/2015/main" xmlns=""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1" name="Freeform 25"/>
            <p:cNvSpPr>
              <a:spLocks noEditPoints="1"/>
            </p:cNvSpPr>
            <p:nvPr>
              <p:extLst>
                <p:ext uri="{386F3935-93C4-4BCD-93E2-E3B085C9AB24}">
                  <p16:designElem xmlns:p16="http://schemas.microsoft.com/office/powerpoint/2015/main" xmlns=""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2" name="Freeform 26"/>
            <p:cNvSpPr/>
            <p:nvPr>
              <p:extLst>
                <p:ext uri="{386F3935-93C4-4BCD-93E2-E3B085C9AB24}">
                  <p16:designElem xmlns:p16="http://schemas.microsoft.com/office/powerpoint/2015/main" xmlns=""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3" name="Freeform 27"/>
            <p:cNvSpPr/>
            <p:nvPr>
              <p:extLst>
                <p:ext uri="{386F3935-93C4-4BCD-93E2-E3B085C9AB24}">
                  <p16:designElem xmlns:p16="http://schemas.microsoft.com/office/powerpoint/2015/main" xmlns=""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4" name="Freeform 28"/>
            <p:cNvSpPr>
              <a:spLocks noEditPoints="1"/>
            </p:cNvSpPr>
            <p:nvPr>
              <p:extLst>
                <p:ext uri="{386F3935-93C4-4BCD-93E2-E3B085C9AB24}">
                  <p16:designElem xmlns:p16="http://schemas.microsoft.com/office/powerpoint/2015/main" xmlns=""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5" name="Freeform 29"/>
            <p:cNvSpPr>
              <a:spLocks noEditPoints="1"/>
            </p:cNvSpPr>
            <p:nvPr>
              <p:extLst>
                <p:ext uri="{386F3935-93C4-4BCD-93E2-E3B085C9AB24}">
                  <p16:designElem xmlns:p16="http://schemas.microsoft.com/office/powerpoint/2015/main" xmlns=""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6" name="Freeform 30"/>
            <p:cNvSpPr/>
            <p:nvPr>
              <p:extLst>
                <p:ext uri="{386F3935-93C4-4BCD-93E2-E3B085C9AB24}">
                  <p16:designElem xmlns:p16="http://schemas.microsoft.com/office/powerpoint/2015/main" xmlns=""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97" name="Freeform 31"/>
            <p:cNvSpPr>
              <a:spLocks noEditPoints="1"/>
            </p:cNvSpPr>
            <p:nvPr>
              <p:extLst>
                <p:ext uri="{386F3935-93C4-4BCD-93E2-E3B085C9AB24}">
                  <p16:designElem xmlns:p16="http://schemas.microsoft.com/office/powerpoint/2015/main" xmlns=""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4" name="Title 3">
            <a:extLst>
              <a:ext uri="{FF2B5EF4-FFF2-40B4-BE49-F238E27FC236}">
                <a16:creationId xmlns:a16="http://schemas.microsoft.com/office/drawing/2014/main" xmlns="" id="{93F2A33C-D804-46B5-8A25-6F14BB38153C}"/>
              </a:ext>
            </a:extLst>
          </p:cNvPr>
          <p:cNvSpPr>
            <a:spLocks noGrp="1"/>
          </p:cNvSpPr>
          <p:nvPr>
            <p:ph type="title"/>
          </p:nvPr>
        </p:nvSpPr>
        <p:spPr>
          <a:xfrm>
            <a:off x="855266" y="618517"/>
            <a:ext cx="2851417" cy="5493358"/>
          </a:xfrm>
        </p:spPr>
        <p:txBody>
          <a:bodyPr vert="horz" lIns="91440" tIns="45720" rIns="91440" bIns="45720" rtlCol="0" anchor="ctr">
            <a:normAutofit/>
          </a:bodyPr>
          <a:lstStyle/>
          <a:p>
            <a:r>
              <a:rPr lang="en-US" sz="4000" dirty="0">
                <a:solidFill>
                  <a:srgbClr val="FFFFFF"/>
                </a:solidFill>
                <a:latin typeface="Tahoma" panose="020B0604030504040204" pitchFamily="34" charset="0"/>
                <a:ea typeface="Tahoma" panose="020B0604030504040204" pitchFamily="34" charset="0"/>
                <a:cs typeface="Tahoma" panose="020B0604030504040204" pitchFamily="34" charset="0"/>
              </a:rPr>
              <a:t>Types of Thinking </a:t>
            </a:r>
          </a:p>
        </p:txBody>
      </p:sp>
      <p:sp>
        <p:nvSpPr>
          <p:cNvPr id="12" name="Oval 11">
            <a:extLst>
              <a:ext uri="{FF2B5EF4-FFF2-40B4-BE49-F238E27FC236}">
                <a16:creationId xmlns:a16="http://schemas.microsoft.com/office/drawing/2014/main" xmlns="" id="{9B7D0DB0-6B3E-4EBD-A161-3DF9B2E02AB9}"/>
              </a:ext>
            </a:extLst>
          </p:cNvPr>
          <p:cNvSpPr/>
          <p:nvPr/>
        </p:nvSpPr>
        <p:spPr>
          <a:xfrm>
            <a:off x="4470702" y="423240"/>
            <a:ext cx="3852010" cy="3696946"/>
          </a:xfrm>
          <a:prstGeom prst="ellipse">
            <a:avLst/>
          </a:prstGeom>
          <a:solidFill>
            <a:schemeClr val="accent4"/>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u="sng" dirty="0">
                <a:latin typeface="Tahoma" panose="020B0604030504040204" pitchFamily="34" charset="0"/>
                <a:ea typeface="Tahoma" panose="020B0604030504040204" pitchFamily="34" charset="0"/>
                <a:cs typeface="Tahoma" panose="020B0604030504040204" pitchFamily="34" charset="0"/>
              </a:rPr>
              <a:t>Conventional </a:t>
            </a:r>
          </a:p>
          <a:p>
            <a:pPr algn="ctr"/>
            <a:r>
              <a:rPr lang="en-US" sz="2800" dirty="0">
                <a:latin typeface="Tahoma" panose="020B0604030504040204" pitchFamily="34" charset="0"/>
                <a:ea typeface="Tahoma" panose="020B0604030504040204" pitchFamily="34" charset="0"/>
                <a:cs typeface="Tahoma" panose="020B0604030504040204" pitchFamily="34" charset="0"/>
              </a:rPr>
              <a:t>Works for immediate simple problems </a:t>
            </a:r>
          </a:p>
        </p:txBody>
      </p:sp>
      <p:sp>
        <p:nvSpPr>
          <p:cNvPr id="98" name="Oval 97">
            <a:extLst>
              <a:ext uri="{FF2B5EF4-FFF2-40B4-BE49-F238E27FC236}">
                <a16:creationId xmlns:a16="http://schemas.microsoft.com/office/drawing/2014/main" xmlns="" id="{D14E84E6-DC8B-4EA3-91A4-4CD0291CECDC}"/>
              </a:ext>
            </a:extLst>
          </p:cNvPr>
          <p:cNvSpPr/>
          <p:nvPr/>
        </p:nvSpPr>
        <p:spPr>
          <a:xfrm>
            <a:off x="7597472" y="2757487"/>
            <a:ext cx="4095259" cy="3848102"/>
          </a:xfrm>
          <a:prstGeom prst="ellipse">
            <a:avLst/>
          </a:prstGeom>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u="sng" dirty="0">
                <a:latin typeface="Tahoma" panose="020B0604030504040204" pitchFamily="34" charset="0"/>
                <a:ea typeface="Tahoma" panose="020B0604030504040204" pitchFamily="34" charset="0"/>
                <a:cs typeface="Tahoma" panose="020B0604030504040204" pitchFamily="34" charset="0"/>
              </a:rPr>
              <a:t>Systems </a:t>
            </a:r>
          </a:p>
          <a:p>
            <a:pPr algn="ctr"/>
            <a:r>
              <a:rPr lang="en-US" sz="2800" dirty="0">
                <a:latin typeface="Tahoma" panose="020B0604030504040204" pitchFamily="34" charset="0"/>
                <a:ea typeface="Tahoma" panose="020B0604030504040204" pitchFamily="34" charset="0"/>
                <a:cs typeface="Tahoma" panose="020B0604030504040204" pitchFamily="34" charset="0"/>
              </a:rPr>
              <a:t>Needed for chronic complex problem </a:t>
            </a:r>
          </a:p>
        </p:txBody>
      </p:sp>
    </p:spTree>
    <p:extLst>
      <p:ext uri="{BB962C8B-B14F-4D97-AF65-F5344CB8AC3E}">
        <p14:creationId xmlns:p14="http://schemas.microsoft.com/office/powerpoint/2010/main" val="3527526868"/>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close up of a necklace&#10;&#10;Description generated with high confidence">
            <a:extLst>
              <a:ext uri="{FF2B5EF4-FFF2-40B4-BE49-F238E27FC236}">
                <a16:creationId xmlns:a16="http://schemas.microsoft.com/office/drawing/2014/main" xmlns="" id="{4E11B0CB-F9D3-418C-9E5E-96EB0CCA8FF4}"/>
              </a:ext>
            </a:extLst>
          </p:cNvPr>
          <p:cNvPicPr>
            <a:picLocks noGrp="1" noChangeAspect="1"/>
          </p:cNvPicPr>
          <p:nvPr>
            <p:ph type="pic" sz="quarter" idx="13"/>
          </p:nvPr>
        </p:nvPicPr>
        <p:blipFill>
          <a:blip r:embed="rId3"/>
          <a:srcRect l="1406" r="1406"/>
          <a:stretch>
            <a:fillRect/>
          </a:stretch>
        </p:blipFill>
        <p:spPr/>
      </p:pic>
      <p:pic>
        <p:nvPicPr>
          <p:cNvPr id="10" name="Picture Placeholder 9" descr="A group of people around each other&#10;&#10;Description generated with high confidence">
            <a:extLst>
              <a:ext uri="{FF2B5EF4-FFF2-40B4-BE49-F238E27FC236}">
                <a16:creationId xmlns:a16="http://schemas.microsoft.com/office/drawing/2014/main" xmlns="" id="{5896992C-48D9-42EB-9869-BE6F246628F3}"/>
              </a:ext>
            </a:extLst>
          </p:cNvPr>
          <p:cNvPicPr>
            <a:picLocks noGrp="1" noChangeAspect="1"/>
          </p:cNvPicPr>
          <p:nvPr>
            <p:ph type="pic" sz="quarter" idx="14"/>
          </p:nvPr>
        </p:nvPicPr>
        <p:blipFill>
          <a:blip r:embed="rId4"/>
          <a:srcRect l="30363" r="30363"/>
          <a:stretch>
            <a:fillRect/>
          </a:stretch>
        </p:blipFill>
        <p:spPr/>
      </p:pic>
      <p:pic>
        <p:nvPicPr>
          <p:cNvPr id="12" name="Picture Placeholder 11" descr="A group of people in a room&#10;&#10;Description generated with very high confidence">
            <a:extLst>
              <a:ext uri="{FF2B5EF4-FFF2-40B4-BE49-F238E27FC236}">
                <a16:creationId xmlns:a16="http://schemas.microsoft.com/office/drawing/2014/main" xmlns="" id="{ED20D110-B2C7-4D38-9014-30A28FCFC254}"/>
              </a:ext>
            </a:extLst>
          </p:cNvPr>
          <p:cNvPicPr>
            <a:picLocks noGrp="1" noChangeAspect="1"/>
          </p:cNvPicPr>
          <p:nvPr>
            <p:ph type="pic" sz="quarter" idx="15"/>
          </p:nvPr>
        </p:nvPicPr>
        <p:blipFill>
          <a:blip r:embed="rId5"/>
          <a:srcRect l="26642" r="26642"/>
          <a:stretch>
            <a:fillRect/>
          </a:stretch>
        </p:blipFill>
        <p:spPr/>
      </p:pic>
      <p:sp>
        <p:nvSpPr>
          <p:cNvPr id="2" name="TextBox 1">
            <a:extLst>
              <a:ext uri="{FF2B5EF4-FFF2-40B4-BE49-F238E27FC236}">
                <a16:creationId xmlns:a16="http://schemas.microsoft.com/office/drawing/2014/main" xmlns="" id="{5648982D-E753-4349-9EA1-6F1E4BE6114E}"/>
              </a:ext>
            </a:extLst>
          </p:cNvPr>
          <p:cNvSpPr txBox="1"/>
          <p:nvPr/>
        </p:nvSpPr>
        <p:spPr>
          <a:xfrm>
            <a:off x="1805652" y="289367"/>
            <a:ext cx="8113852" cy="769441"/>
          </a:xfrm>
          <a:prstGeom prst="rect">
            <a:avLst/>
          </a:prstGeom>
          <a:noFill/>
        </p:spPr>
        <p:txBody>
          <a:bodyPr wrap="square" rtlCol="0">
            <a:spAutoFit/>
          </a:bodyPr>
          <a:lstStyle/>
          <a:p>
            <a:pPr algn="ctr"/>
            <a:r>
              <a:rPr lang="en-US" sz="4400" dirty="0"/>
              <a:t>Systemic Problems in the News</a:t>
            </a:r>
          </a:p>
        </p:txBody>
      </p:sp>
    </p:spTree>
    <p:extLst>
      <p:ext uri="{BB962C8B-B14F-4D97-AF65-F5344CB8AC3E}">
        <p14:creationId xmlns:p14="http://schemas.microsoft.com/office/powerpoint/2010/main" val="2591572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4FF3EF0F-B3F2-4CD8-88B6-679A2FA083A3}"/>
              </a:ext>
            </a:extLst>
          </p:cNvPr>
          <p:cNvSpPr>
            <a:spLocks noGrp="1"/>
          </p:cNvSpPr>
          <p:nvPr>
            <p:ph type="title"/>
          </p:nvPr>
        </p:nvSpPr>
        <p:spPr/>
        <p:txBody>
          <a:bodyPr>
            <a:normAutofit/>
          </a:bodyPr>
          <a:lstStyle/>
          <a:p>
            <a:r>
              <a:rPr lang="en-US" sz="4400" dirty="0">
                <a:latin typeface="Tahoma" panose="020B0604030504040204" pitchFamily="34" charset="0"/>
                <a:ea typeface="Tahoma" panose="020B0604030504040204" pitchFamily="34" charset="0"/>
                <a:cs typeface="Tahoma" panose="020B0604030504040204" pitchFamily="34" charset="0"/>
              </a:rPr>
              <a:t>Common Characteristics of Failed Solutions </a:t>
            </a:r>
          </a:p>
        </p:txBody>
      </p:sp>
      <p:sp>
        <p:nvSpPr>
          <p:cNvPr id="6" name="Content Placeholder 5">
            <a:extLst>
              <a:ext uri="{FF2B5EF4-FFF2-40B4-BE49-F238E27FC236}">
                <a16:creationId xmlns:a16="http://schemas.microsoft.com/office/drawing/2014/main" xmlns="" id="{065FB269-4049-47B7-B97C-683519E78BFC}"/>
              </a:ext>
            </a:extLst>
          </p:cNvPr>
          <p:cNvSpPr>
            <a:spLocks noGrp="1"/>
          </p:cNvSpPr>
          <p:nvPr>
            <p:ph idx="1"/>
          </p:nvPr>
        </p:nvSpPr>
        <p:spPr/>
        <p:txBody>
          <a:bodyPr>
            <a:normAutofit/>
          </a:bodyPr>
          <a:lstStyle/>
          <a:p>
            <a:r>
              <a:rPr lang="en-US" sz="3200" dirty="0">
                <a:latin typeface="Tahoma" panose="020B0604030504040204" pitchFamily="34" charset="0"/>
                <a:ea typeface="Tahoma" panose="020B0604030504040204" pitchFamily="34" charset="0"/>
                <a:cs typeface="Tahoma" panose="020B0604030504040204" pitchFamily="34" charset="0"/>
              </a:rPr>
              <a:t>Usually succeed in the short run </a:t>
            </a:r>
          </a:p>
          <a:p>
            <a:r>
              <a:rPr lang="en-US" sz="3200" dirty="0">
                <a:latin typeface="Tahoma" panose="020B0604030504040204" pitchFamily="34" charset="0"/>
                <a:ea typeface="Tahoma" panose="020B0604030504040204" pitchFamily="34" charset="0"/>
                <a:cs typeface="Tahoma" panose="020B0604030504040204" pitchFamily="34" charset="0"/>
              </a:rPr>
              <a:t>Negative consequences are unintentional </a:t>
            </a:r>
          </a:p>
          <a:p>
            <a:r>
              <a:rPr lang="en-US" sz="3200" dirty="0">
                <a:latin typeface="Tahoma" panose="020B0604030504040204" pitchFamily="34" charset="0"/>
                <a:ea typeface="Tahoma" panose="020B0604030504040204" pitchFamily="34" charset="0"/>
                <a:cs typeface="Tahoma" panose="020B0604030504040204" pitchFamily="34" charset="0"/>
              </a:rPr>
              <a:t>We do not see the problem as our responsibility </a:t>
            </a:r>
          </a:p>
          <a:p>
            <a:r>
              <a:rPr lang="en-US" sz="3200" dirty="0">
                <a:latin typeface="Tahoma" panose="020B0604030504040204" pitchFamily="34" charset="0"/>
                <a:ea typeface="Tahoma" panose="020B0604030504040204" pitchFamily="34" charset="0"/>
                <a:cs typeface="Tahoma" panose="020B0604030504040204" pitchFamily="34" charset="0"/>
              </a:rPr>
              <a:t>Short- term gains create long- term impacts</a:t>
            </a:r>
          </a:p>
          <a:p>
            <a:r>
              <a:rPr lang="en-US" sz="3200" dirty="0">
                <a:latin typeface="Tahoma" panose="020B0604030504040204" pitchFamily="34" charset="0"/>
                <a:ea typeface="Tahoma" panose="020B0604030504040204" pitchFamily="34" charset="0"/>
                <a:cs typeface="Tahoma" panose="020B0604030504040204" pitchFamily="34" charset="0"/>
              </a:rPr>
              <a:t> ( negative </a:t>
            </a:r>
            <a:r>
              <a:rPr lang="en-US" sz="3200" dirty="0"/>
              <a:t>) </a:t>
            </a:r>
          </a:p>
        </p:txBody>
      </p:sp>
    </p:spTree>
    <p:extLst>
      <p:ext uri="{BB962C8B-B14F-4D97-AF65-F5344CB8AC3E}">
        <p14:creationId xmlns:p14="http://schemas.microsoft.com/office/powerpoint/2010/main" val="14378623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xmlns="" id="{4E11B0CB-F9D3-418C-9E5E-96EB0CCA8FF4}"/>
              </a:ext>
            </a:extLst>
          </p:cNvPr>
          <p:cNvPicPr>
            <a:picLocks noGrp="1" noChangeAspect="1"/>
          </p:cNvPicPr>
          <p:nvPr>
            <p:ph type="pic" sz="quarter" idx="13"/>
          </p:nvPr>
        </p:nvPicPr>
        <p:blipFill>
          <a:blip r:embed="rId3"/>
          <a:srcRect l="830" r="830"/>
          <a:stretch>
            <a:fillRect/>
          </a:stretch>
        </p:blipFill>
        <p:spPr/>
      </p:pic>
      <p:pic>
        <p:nvPicPr>
          <p:cNvPr id="10" name="Picture Placeholder 9">
            <a:extLst>
              <a:ext uri="{FF2B5EF4-FFF2-40B4-BE49-F238E27FC236}">
                <a16:creationId xmlns:a16="http://schemas.microsoft.com/office/drawing/2014/main" xmlns="" id="{5896992C-48D9-42EB-9869-BE6F246628F3}"/>
              </a:ext>
            </a:extLst>
          </p:cNvPr>
          <p:cNvPicPr>
            <a:picLocks noGrp="1" noChangeAspect="1"/>
          </p:cNvPicPr>
          <p:nvPr>
            <p:ph type="pic" sz="quarter" idx="14"/>
          </p:nvPr>
        </p:nvPicPr>
        <p:blipFill>
          <a:blip r:embed="rId4"/>
          <a:srcRect l="26750" r="26750"/>
          <a:stretch>
            <a:fillRect/>
          </a:stretch>
        </p:blipFill>
        <p:spPr/>
      </p:pic>
      <p:pic>
        <p:nvPicPr>
          <p:cNvPr id="12" name="Picture Placeholder 11">
            <a:extLst>
              <a:ext uri="{FF2B5EF4-FFF2-40B4-BE49-F238E27FC236}">
                <a16:creationId xmlns:a16="http://schemas.microsoft.com/office/drawing/2014/main" xmlns="" id="{ED20D110-B2C7-4D38-9014-30A28FCFC254}"/>
              </a:ext>
            </a:extLst>
          </p:cNvPr>
          <p:cNvPicPr>
            <a:picLocks noGrp="1" noChangeAspect="1"/>
          </p:cNvPicPr>
          <p:nvPr>
            <p:ph type="pic" sz="quarter" idx="15"/>
          </p:nvPr>
        </p:nvPicPr>
        <p:blipFill>
          <a:blip r:embed="rId5"/>
          <a:srcRect l="28080" r="28080"/>
          <a:stretch>
            <a:fillRect/>
          </a:stretch>
        </p:blipFill>
        <p:spPr/>
      </p:pic>
      <p:sp>
        <p:nvSpPr>
          <p:cNvPr id="4" name="TextBox 3">
            <a:extLst>
              <a:ext uri="{FF2B5EF4-FFF2-40B4-BE49-F238E27FC236}">
                <a16:creationId xmlns:a16="http://schemas.microsoft.com/office/drawing/2014/main" xmlns="" id="{BD7BB99F-1775-4E22-81F2-E711D603BCD3}"/>
              </a:ext>
            </a:extLst>
          </p:cNvPr>
          <p:cNvSpPr txBox="1"/>
          <p:nvPr/>
        </p:nvSpPr>
        <p:spPr>
          <a:xfrm>
            <a:off x="1628384" y="137787"/>
            <a:ext cx="9077079" cy="707886"/>
          </a:xfrm>
          <a:prstGeom prst="rect">
            <a:avLst/>
          </a:prstGeom>
          <a:noFill/>
        </p:spPr>
        <p:txBody>
          <a:bodyPr wrap="square" rtlCol="0">
            <a:spAutoFit/>
          </a:bodyPr>
          <a:lstStyle/>
          <a:p>
            <a:pPr algn="ctr"/>
            <a:r>
              <a:rPr lang="en-US" sz="4000" dirty="0">
                <a:latin typeface="Tahoma" panose="020B0604030504040204" pitchFamily="34" charset="0"/>
                <a:ea typeface="Tahoma" panose="020B0604030504040204" pitchFamily="34" charset="0"/>
                <a:cs typeface="Tahoma" panose="020B0604030504040204" pitchFamily="34" charset="0"/>
              </a:rPr>
              <a:t>Systemic Problems in Interpreting </a:t>
            </a:r>
          </a:p>
        </p:txBody>
      </p:sp>
    </p:spTree>
    <p:extLst>
      <p:ext uri="{BB962C8B-B14F-4D97-AF65-F5344CB8AC3E}">
        <p14:creationId xmlns:p14="http://schemas.microsoft.com/office/powerpoint/2010/main" val="2547552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5D4F0BB-63AF-4D38-9130-F999F040EF5E}"/>
              </a:ext>
            </a:extLst>
          </p:cNvPr>
          <p:cNvSpPr>
            <a:spLocks noGrp="1"/>
          </p:cNvSpPr>
          <p:nvPr>
            <p:ph type="title"/>
          </p:nvPr>
        </p:nvSpPr>
        <p:spPr>
          <a:xfrm>
            <a:off x="1304251" y="355470"/>
            <a:ext cx="9905998" cy="1478570"/>
          </a:xfrm>
        </p:spPr>
        <p:txBody>
          <a:bodyPr/>
          <a:lstStyle/>
          <a:p>
            <a:r>
              <a:rPr lang="en-US" sz="5400" dirty="0">
                <a:latin typeface="Tahoma" panose="020B0604030504040204" pitchFamily="34" charset="0"/>
                <a:ea typeface="Tahoma" panose="020B0604030504040204" pitchFamily="34" charset="0"/>
                <a:cs typeface="Tahoma" panose="020B0604030504040204" pitchFamily="34" charset="0"/>
              </a:rPr>
              <a:t>Today’s Focus</a:t>
            </a:r>
            <a:r>
              <a:rPr lang="en-US" dirty="0">
                <a:latin typeface="Tahoma" panose="020B0604030504040204" pitchFamily="34" charset="0"/>
                <a:ea typeface="Tahoma" panose="020B0604030504040204" pitchFamily="34" charset="0"/>
                <a:cs typeface="Tahoma" panose="020B0604030504040204" pitchFamily="34" charset="0"/>
              </a:rPr>
              <a:t/>
            </a:r>
            <a:br>
              <a:rPr lang="en-US" dirty="0">
                <a:latin typeface="Tahoma" panose="020B0604030504040204" pitchFamily="34" charset="0"/>
                <a:ea typeface="Tahoma" panose="020B0604030504040204" pitchFamily="34" charset="0"/>
                <a:cs typeface="Tahoma" panose="020B0604030504040204" pitchFamily="34" charset="0"/>
              </a:rPr>
            </a:b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xmlns="" id="{C730AA38-C0A1-4273-B712-8AF8FDD45252}"/>
              </a:ext>
            </a:extLst>
          </p:cNvPr>
          <p:cNvSpPr>
            <a:spLocks noGrp="1"/>
          </p:cNvSpPr>
          <p:nvPr>
            <p:ph idx="1"/>
          </p:nvPr>
        </p:nvSpPr>
        <p:spPr/>
        <p:txBody>
          <a:bodyPr>
            <a:normAutofit/>
          </a:bodyPr>
          <a:lstStyle/>
          <a:p>
            <a:r>
              <a:rPr lang="en-US" sz="2800" dirty="0">
                <a:latin typeface="Tahoma" panose="020B0604030504040204" pitchFamily="34" charset="0"/>
                <a:ea typeface="Tahoma" panose="020B0604030504040204" pitchFamily="34" charset="0"/>
                <a:cs typeface="Tahoma" panose="020B0604030504040204" pitchFamily="34" charset="0"/>
              </a:rPr>
              <a:t>Understanding systems thinking, why it is important</a:t>
            </a:r>
          </a:p>
          <a:p>
            <a:r>
              <a:rPr lang="en-US" sz="2800" dirty="0">
                <a:latin typeface="Tahoma" panose="020B0604030504040204" pitchFamily="34" charset="0"/>
                <a:ea typeface="Tahoma" panose="020B0604030504040204" pitchFamily="34" charset="0"/>
                <a:cs typeface="Tahoma" panose="020B0604030504040204" pitchFamily="34" charset="0"/>
              </a:rPr>
              <a:t>Basic system thinking principles and tools </a:t>
            </a:r>
          </a:p>
          <a:p>
            <a:r>
              <a:rPr lang="en-US" sz="2800" dirty="0">
                <a:latin typeface="Tahoma" panose="020B0604030504040204" pitchFamily="34" charset="0"/>
                <a:ea typeface="Tahoma" panose="020B0604030504040204" pitchFamily="34" charset="0"/>
                <a:cs typeface="Tahoma" panose="020B0604030504040204" pitchFamily="34" charset="0"/>
              </a:rPr>
              <a:t>Share examples of systems thinking in action</a:t>
            </a:r>
          </a:p>
          <a:p>
            <a:r>
              <a:rPr lang="en-US" sz="2800" dirty="0">
                <a:latin typeface="Tahoma" panose="020B0604030504040204" pitchFamily="34" charset="0"/>
                <a:ea typeface="Tahoma" panose="020B0604030504040204" pitchFamily="34" charset="0"/>
                <a:cs typeface="Tahoma" panose="020B0604030504040204" pitchFamily="34" charset="0"/>
              </a:rPr>
              <a:t>Look at how system thinking can apply to your own work</a:t>
            </a:r>
          </a:p>
          <a:p>
            <a:r>
              <a:rPr lang="en-US" sz="2800" dirty="0">
                <a:latin typeface="Tahoma" panose="020B0604030504040204" pitchFamily="34" charset="0"/>
                <a:ea typeface="Tahoma" panose="020B0604030504040204" pitchFamily="34" charset="0"/>
                <a:cs typeface="Tahoma" panose="020B0604030504040204" pitchFamily="34" charset="0"/>
              </a:rPr>
              <a:t>How you can become a system thinker </a:t>
            </a:r>
          </a:p>
        </p:txBody>
      </p:sp>
    </p:spTree>
    <p:extLst>
      <p:ext uri="{BB962C8B-B14F-4D97-AF65-F5344CB8AC3E}">
        <p14:creationId xmlns:p14="http://schemas.microsoft.com/office/powerpoint/2010/main" val="8802104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A0EF8C-2AF9-45AB-8F4A-6601B54A85B0}"/>
              </a:ext>
            </a:extLst>
          </p:cNvPr>
          <p:cNvSpPr>
            <a:spLocks noGrp="1"/>
          </p:cNvSpPr>
          <p:nvPr>
            <p:ph type="title"/>
          </p:nvPr>
        </p:nvSpPr>
        <p:spPr/>
        <p:txBody>
          <a:bodyPr>
            <a:normAutofit/>
          </a:bodyPr>
          <a:lstStyle/>
          <a:p>
            <a:pPr algn="ctr"/>
            <a:r>
              <a:rPr lang="en-US" dirty="0"/>
              <a:t>Deepening Our Understanding of Problems: </a:t>
            </a:r>
            <a:r>
              <a:rPr lang="en-US" sz="4800" dirty="0"/>
              <a:t>The Iceberg Model </a:t>
            </a:r>
          </a:p>
        </p:txBody>
      </p:sp>
      <p:sp>
        <p:nvSpPr>
          <p:cNvPr id="81" name="Content Placeholder 80">
            <a:extLst>
              <a:ext uri="{FF2B5EF4-FFF2-40B4-BE49-F238E27FC236}">
                <a16:creationId xmlns:a16="http://schemas.microsoft.com/office/drawing/2014/main" xmlns="" id="{910BB808-3B2A-4C7B-8BF2-07481C81B6CB}"/>
              </a:ext>
            </a:extLst>
          </p:cNvPr>
          <p:cNvSpPr>
            <a:spLocks noGrp="1"/>
          </p:cNvSpPr>
          <p:nvPr>
            <p:ph idx="1"/>
          </p:nvPr>
        </p:nvSpPr>
        <p:spPr/>
        <p:txBody>
          <a:bodyPr/>
          <a:lstStyle/>
          <a:p>
            <a:pPr marL="0" indent="0">
              <a:buNone/>
            </a:pPr>
            <a:r>
              <a:rPr lang="en-US" dirty="0"/>
              <a:t>       </a:t>
            </a:r>
          </a:p>
        </p:txBody>
      </p:sp>
      <p:pic>
        <p:nvPicPr>
          <p:cNvPr id="7" name="Content Placeholder 3" descr="http://donellameadows.org/wp-content/userfiles/ASC-Iceberg-Model.png"/>
          <p:cNvPicPr>
            <a:picLocks noChangeAspect="1"/>
          </p:cNvPicPr>
          <p:nvPr/>
        </p:nvPicPr>
        <p:blipFill rotWithShape="1">
          <a:blip r:embed="rId3">
            <a:extLst>
              <a:ext uri="{28A0092B-C50C-407E-A947-70E740481C1C}">
                <a14:useLocalDpi xmlns:a14="http://schemas.microsoft.com/office/drawing/2010/main" val="0"/>
              </a:ext>
            </a:extLst>
          </a:blip>
          <a:srcRect t="10877" r="-2" b="2576"/>
          <a:stretch/>
        </p:blipFill>
        <p:spPr>
          <a:xfrm>
            <a:off x="1316139" y="1938062"/>
            <a:ext cx="4492487" cy="4333874"/>
          </a:xfrm>
          <a:prstGeom prst="rect">
            <a:avLst/>
          </a:prstGeom>
        </p:spPr>
      </p:pic>
      <p:cxnSp>
        <p:nvCxnSpPr>
          <p:cNvPr id="6" name="Straight Arrow Connector 5">
            <a:extLst>
              <a:ext uri="{FF2B5EF4-FFF2-40B4-BE49-F238E27FC236}">
                <a16:creationId xmlns:a16="http://schemas.microsoft.com/office/drawing/2014/main" xmlns="" id="{1749BCE9-548F-47AB-A22F-CE6C8EBE5B14}"/>
              </a:ext>
            </a:extLst>
          </p:cNvPr>
          <p:cNvCxnSpPr>
            <a:cxnSpLocks/>
          </p:cNvCxnSpPr>
          <p:nvPr/>
        </p:nvCxnSpPr>
        <p:spPr>
          <a:xfrm flipV="1">
            <a:off x="4279037" y="2428214"/>
            <a:ext cx="2654038" cy="173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a:extLst>
              <a:ext uri="{FF2B5EF4-FFF2-40B4-BE49-F238E27FC236}">
                <a16:creationId xmlns:a16="http://schemas.microsoft.com/office/drawing/2014/main" xmlns="" id="{651C8EAE-36AD-41C3-BF4C-1F2A972886BB}"/>
              </a:ext>
            </a:extLst>
          </p:cNvPr>
          <p:cNvCxnSpPr/>
          <p:nvPr/>
        </p:nvCxnSpPr>
        <p:spPr>
          <a:xfrm>
            <a:off x="4065104" y="4522304"/>
            <a:ext cx="283265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2" name="Straight Arrow Connector 71">
            <a:extLst>
              <a:ext uri="{FF2B5EF4-FFF2-40B4-BE49-F238E27FC236}">
                <a16:creationId xmlns:a16="http://schemas.microsoft.com/office/drawing/2014/main" xmlns="" id="{F32DB257-E730-4A51-AE0F-E521F91F9BA8}"/>
              </a:ext>
            </a:extLst>
          </p:cNvPr>
          <p:cNvCxnSpPr>
            <a:cxnSpLocks/>
          </p:cNvCxnSpPr>
          <p:nvPr/>
        </p:nvCxnSpPr>
        <p:spPr>
          <a:xfrm flipV="1">
            <a:off x="3580604" y="5555974"/>
            <a:ext cx="3396666" cy="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7" name="Straight Arrow Connector 76">
            <a:extLst>
              <a:ext uri="{FF2B5EF4-FFF2-40B4-BE49-F238E27FC236}">
                <a16:creationId xmlns:a16="http://schemas.microsoft.com/office/drawing/2014/main" xmlns="" id="{878E6B6A-7938-4570-A002-B86F837788A9}"/>
              </a:ext>
            </a:extLst>
          </p:cNvPr>
          <p:cNvCxnSpPr/>
          <p:nvPr/>
        </p:nvCxnSpPr>
        <p:spPr>
          <a:xfrm>
            <a:off x="4482548" y="3538330"/>
            <a:ext cx="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xmlns="" id="{F07D5055-3BEB-43D4-A935-40D40222FB72}"/>
              </a:ext>
            </a:extLst>
          </p:cNvPr>
          <p:cNvCxnSpPr/>
          <p:nvPr/>
        </p:nvCxnSpPr>
        <p:spPr>
          <a:xfrm>
            <a:off x="4492487" y="3538330"/>
            <a:ext cx="240527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4" name="TextBox 83">
            <a:extLst>
              <a:ext uri="{FF2B5EF4-FFF2-40B4-BE49-F238E27FC236}">
                <a16:creationId xmlns:a16="http://schemas.microsoft.com/office/drawing/2014/main" xmlns="" id="{8F068C3C-A518-41C8-B2F6-E60BF2BAFAE9}"/>
              </a:ext>
            </a:extLst>
          </p:cNvPr>
          <p:cNvSpPr txBox="1"/>
          <p:nvPr/>
        </p:nvSpPr>
        <p:spPr>
          <a:xfrm>
            <a:off x="7122498" y="2183907"/>
            <a:ext cx="4469479" cy="523220"/>
          </a:xfrm>
          <a:prstGeom prst="rect">
            <a:avLst/>
          </a:prstGeom>
          <a:noFill/>
        </p:spPr>
        <p:txBody>
          <a:bodyPr wrap="square" rtlCol="0">
            <a:spAutoFit/>
          </a:bodyPr>
          <a:lstStyle/>
          <a:p>
            <a:r>
              <a:rPr lang="en-US" sz="2800" dirty="0"/>
              <a:t>React </a:t>
            </a:r>
          </a:p>
        </p:txBody>
      </p:sp>
      <p:sp>
        <p:nvSpPr>
          <p:cNvPr id="86" name="TextBox 85">
            <a:extLst>
              <a:ext uri="{FF2B5EF4-FFF2-40B4-BE49-F238E27FC236}">
                <a16:creationId xmlns:a16="http://schemas.microsoft.com/office/drawing/2014/main" xmlns="" id="{FB3931C6-6EA9-44D8-9133-354DC2939426}"/>
              </a:ext>
            </a:extLst>
          </p:cNvPr>
          <p:cNvSpPr txBox="1"/>
          <p:nvPr/>
        </p:nvSpPr>
        <p:spPr>
          <a:xfrm>
            <a:off x="7129308" y="3276720"/>
            <a:ext cx="3542868" cy="523220"/>
          </a:xfrm>
          <a:prstGeom prst="rect">
            <a:avLst/>
          </a:prstGeom>
          <a:noFill/>
        </p:spPr>
        <p:txBody>
          <a:bodyPr wrap="square" rtlCol="0">
            <a:spAutoFit/>
          </a:bodyPr>
          <a:lstStyle/>
          <a:p>
            <a:r>
              <a:rPr lang="en-US" sz="2800" dirty="0"/>
              <a:t>Anticipate</a:t>
            </a:r>
            <a:r>
              <a:rPr lang="en-US" dirty="0"/>
              <a:t> </a:t>
            </a:r>
          </a:p>
        </p:txBody>
      </p:sp>
      <p:sp>
        <p:nvSpPr>
          <p:cNvPr id="87" name="TextBox 86">
            <a:extLst>
              <a:ext uri="{FF2B5EF4-FFF2-40B4-BE49-F238E27FC236}">
                <a16:creationId xmlns:a16="http://schemas.microsoft.com/office/drawing/2014/main" xmlns="" id="{8190A0F9-793A-4C75-BEE1-C8D7EBC14182}"/>
              </a:ext>
            </a:extLst>
          </p:cNvPr>
          <p:cNvSpPr txBox="1"/>
          <p:nvPr/>
        </p:nvSpPr>
        <p:spPr>
          <a:xfrm>
            <a:off x="7122498" y="4260694"/>
            <a:ext cx="2611041" cy="523220"/>
          </a:xfrm>
          <a:prstGeom prst="rect">
            <a:avLst/>
          </a:prstGeom>
          <a:noFill/>
        </p:spPr>
        <p:txBody>
          <a:bodyPr wrap="square" rtlCol="0">
            <a:spAutoFit/>
          </a:bodyPr>
          <a:lstStyle/>
          <a:p>
            <a:r>
              <a:rPr lang="en-US" sz="2800" dirty="0"/>
              <a:t>Design</a:t>
            </a:r>
          </a:p>
        </p:txBody>
      </p:sp>
      <p:sp>
        <p:nvSpPr>
          <p:cNvPr id="88" name="TextBox 87">
            <a:extLst>
              <a:ext uri="{FF2B5EF4-FFF2-40B4-BE49-F238E27FC236}">
                <a16:creationId xmlns:a16="http://schemas.microsoft.com/office/drawing/2014/main" xmlns="" id="{E9924717-E499-49BD-B434-40B1A5660100}"/>
              </a:ext>
            </a:extLst>
          </p:cNvPr>
          <p:cNvSpPr txBox="1"/>
          <p:nvPr/>
        </p:nvSpPr>
        <p:spPr>
          <a:xfrm>
            <a:off x="7129307" y="5246739"/>
            <a:ext cx="2445026" cy="523220"/>
          </a:xfrm>
          <a:prstGeom prst="rect">
            <a:avLst/>
          </a:prstGeom>
          <a:noFill/>
        </p:spPr>
        <p:txBody>
          <a:bodyPr wrap="square" rtlCol="0">
            <a:spAutoFit/>
          </a:bodyPr>
          <a:lstStyle/>
          <a:p>
            <a:r>
              <a:rPr lang="en-US" sz="2800" dirty="0"/>
              <a:t>Transform </a:t>
            </a:r>
          </a:p>
        </p:txBody>
      </p:sp>
    </p:spTree>
    <p:extLst>
      <p:ext uri="{BB962C8B-B14F-4D97-AF65-F5344CB8AC3E}">
        <p14:creationId xmlns:p14="http://schemas.microsoft.com/office/powerpoint/2010/main" val="29693184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logo&#10;&#10;Description generated with very high confidence">
            <a:extLst>
              <a:ext uri="{FF2B5EF4-FFF2-40B4-BE49-F238E27FC236}">
                <a16:creationId xmlns:a16="http://schemas.microsoft.com/office/drawing/2014/main" xmlns="" id="{1733EAD5-65F2-419C-BB76-B8757BD047FD}"/>
              </a:ext>
            </a:extLst>
          </p:cNvPr>
          <p:cNvPicPr>
            <a:picLocks noChangeAspect="1"/>
          </p:cNvPicPr>
          <p:nvPr/>
        </p:nvPicPr>
        <p:blipFill rotWithShape="1">
          <a:blip r:embed="rId3"/>
          <a:srcRect t="3220" r="-2" b="-2"/>
          <a:stretch/>
        </p:blipFill>
        <p:spPr>
          <a:xfrm>
            <a:off x="1932682" y="363537"/>
            <a:ext cx="8717062" cy="6130926"/>
          </a:xfrm>
          <a:prstGeom prst="rect">
            <a:avLst/>
          </a:prstGeom>
        </p:spPr>
      </p:pic>
      <p:sp>
        <p:nvSpPr>
          <p:cNvPr id="3" name="Content Placeholder 2">
            <a:extLst>
              <a:ext uri="{FF2B5EF4-FFF2-40B4-BE49-F238E27FC236}">
                <a16:creationId xmlns:a16="http://schemas.microsoft.com/office/drawing/2014/main" xmlns="" id="{7466C1F2-47D7-4CF1-A2BC-5EFF7E6BBBB7}"/>
              </a:ext>
            </a:extLst>
          </p:cNvPr>
          <p:cNvSpPr>
            <a:spLocks noGrp="1"/>
          </p:cNvSpPr>
          <p:nvPr>
            <p:ph idx="4294967295"/>
          </p:nvPr>
        </p:nvSpPr>
        <p:spPr>
          <a:xfrm>
            <a:off x="9107488" y="2249488"/>
            <a:ext cx="3084512" cy="3541712"/>
          </a:xfrm>
        </p:spPr>
        <p:txBody>
          <a:bodyPr>
            <a:normAutofit/>
          </a:bodyPr>
          <a:lstStyle/>
          <a:p>
            <a:endParaRPr lang="en-US" sz="1800"/>
          </a:p>
          <a:p>
            <a:endParaRPr lang="en-US" sz="1800"/>
          </a:p>
        </p:txBody>
      </p:sp>
    </p:spTree>
    <p:extLst>
      <p:ext uri="{BB962C8B-B14F-4D97-AF65-F5344CB8AC3E}">
        <p14:creationId xmlns:p14="http://schemas.microsoft.com/office/powerpoint/2010/main" val="11885936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logo&#10;&#10;Description generated with very high confidence">
            <a:extLst>
              <a:ext uri="{FF2B5EF4-FFF2-40B4-BE49-F238E27FC236}">
                <a16:creationId xmlns:a16="http://schemas.microsoft.com/office/drawing/2014/main" xmlns="" id="{1733EAD5-65F2-419C-BB76-B8757BD047FD}"/>
              </a:ext>
            </a:extLst>
          </p:cNvPr>
          <p:cNvPicPr>
            <a:picLocks noChangeAspect="1"/>
          </p:cNvPicPr>
          <p:nvPr/>
        </p:nvPicPr>
        <p:blipFill rotWithShape="1">
          <a:blip r:embed="rId3"/>
          <a:srcRect t="3220" r="-2" b="-2"/>
          <a:stretch/>
        </p:blipFill>
        <p:spPr>
          <a:xfrm>
            <a:off x="1524527" y="363537"/>
            <a:ext cx="8717062" cy="6130926"/>
          </a:xfrm>
          <a:prstGeom prst="rect">
            <a:avLst/>
          </a:prstGeom>
        </p:spPr>
      </p:pic>
      <p:sp>
        <p:nvSpPr>
          <p:cNvPr id="3" name="Content Placeholder 2">
            <a:extLst>
              <a:ext uri="{FF2B5EF4-FFF2-40B4-BE49-F238E27FC236}">
                <a16:creationId xmlns:a16="http://schemas.microsoft.com/office/drawing/2014/main" xmlns="" id="{7466C1F2-47D7-4CF1-A2BC-5EFF7E6BBBB7}"/>
              </a:ext>
            </a:extLst>
          </p:cNvPr>
          <p:cNvSpPr>
            <a:spLocks noGrp="1"/>
          </p:cNvSpPr>
          <p:nvPr>
            <p:ph idx="4294967295"/>
          </p:nvPr>
        </p:nvSpPr>
        <p:spPr>
          <a:xfrm>
            <a:off x="9107488" y="2249488"/>
            <a:ext cx="3084512" cy="3541712"/>
          </a:xfrm>
        </p:spPr>
        <p:txBody>
          <a:bodyPr>
            <a:normAutofit/>
          </a:bodyPr>
          <a:lstStyle/>
          <a:p>
            <a:endParaRPr lang="en-US" sz="1800"/>
          </a:p>
          <a:p>
            <a:endParaRPr lang="en-US" sz="1800"/>
          </a:p>
        </p:txBody>
      </p:sp>
      <p:sp>
        <p:nvSpPr>
          <p:cNvPr id="8" name="Arrow: Left-Up 7">
            <a:extLst>
              <a:ext uri="{FF2B5EF4-FFF2-40B4-BE49-F238E27FC236}">
                <a16:creationId xmlns:a16="http://schemas.microsoft.com/office/drawing/2014/main" xmlns="" id="{46832363-E366-46FB-9AE2-2F0E71D1F78B}"/>
              </a:ext>
            </a:extLst>
          </p:cNvPr>
          <p:cNvSpPr/>
          <p:nvPr/>
        </p:nvSpPr>
        <p:spPr>
          <a:xfrm rot="8971493">
            <a:off x="2894665" y="3900057"/>
            <a:ext cx="1717231" cy="1366175"/>
          </a:xfrm>
          <a:prstGeom prst="leftUpArrow">
            <a:avLst>
              <a:gd name="adj1" fmla="val 5957"/>
              <a:gd name="adj2" fmla="val 25000"/>
              <a:gd name="adj3" fmla="val 46986"/>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73381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EBDD3E-DDEB-41E9-AE8F-4E4130C01EC4}"/>
              </a:ext>
            </a:extLst>
          </p:cNvPr>
          <p:cNvSpPr>
            <a:spLocks noGrp="1"/>
          </p:cNvSpPr>
          <p:nvPr>
            <p:ph type="title"/>
          </p:nvPr>
        </p:nvSpPr>
        <p:spPr>
          <a:xfrm>
            <a:off x="1241622" y="305367"/>
            <a:ext cx="9905998" cy="1478570"/>
          </a:xfrm>
        </p:spPr>
        <p:txBody>
          <a:bodyPr>
            <a:normAutofit/>
          </a:bodyPr>
          <a:lstStyle/>
          <a:p>
            <a:r>
              <a:rPr lang="en-US" sz="4400" dirty="0">
                <a:latin typeface="Tahoma" panose="020B0604030504040204" pitchFamily="34" charset="0"/>
                <a:ea typeface="Tahoma" panose="020B0604030504040204" pitchFamily="34" charset="0"/>
                <a:cs typeface="Tahoma" panose="020B0604030504040204" pitchFamily="34" charset="0"/>
              </a:rPr>
              <a:t> start thinking  </a:t>
            </a:r>
          </a:p>
        </p:txBody>
      </p:sp>
      <p:sp>
        <p:nvSpPr>
          <p:cNvPr id="3" name="Content Placeholder 2">
            <a:extLst>
              <a:ext uri="{FF2B5EF4-FFF2-40B4-BE49-F238E27FC236}">
                <a16:creationId xmlns:a16="http://schemas.microsoft.com/office/drawing/2014/main" xmlns="" id="{D1B5DDB0-B380-43E6-B93D-D33A507975CD}"/>
              </a:ext>
            </a:extLst>
          </p:cNvPr>
          <p:cNvSpPr>
            <a:spLocks noGrp="1"/>
          </p:cNvSpPr>
          <p:nvPr>
            <p:ph idx="1"/>
          </p:nvPr>
        </p:nvSpPr>
        <p:spPr>
          <a:xfrm>
            <a:off x="1141412" y="1875099"/>
            <a:ext cx="9905999" cy="3916102"/>
          </a:xfrm>
        </p:spPr>
        <p:txBody>
          <a:bodyPr>
            <a:normAutofit fontScale="92500"/>
          </a:bodyPr>
          <a:lstStyle/>
          <a:p>
            <a:r>
              <a:rPr lang="en-US" dirty="0">
                <a:latin typeface="Tahoma" panose="020B0604030504040204" pitchFamily="34" charset="0"/>
                <a:ea typeface="Tahoma" panose="020B0604030504040204" pitchFamily="34" charset="0"/>
                <a:cs typeface="Tahoma" panose="020B0604030504040204" pitchFamily="34" charset="0"/>
              </a:rPr>
              <a:t>It’s not only about what we’re doing, it’s about what everyone is doing</a:t>
            </a:r>
          </a:p>
          <a:p>
            <a:r>
              <a:rPr lang="en-US" dirty="0">
                <a:latin typeface="Tahoma" panose="020B0604030504040204" pitchFamily="34" charset="0"/>
                <a:ea typeface="Tahoma" panose="020B0604030504040204" pitchFamily="34" charset="0"/>
                <a:cs typeface="Tahoma" panose="020B0604030504040204" pitchFamily="34" charset="0"/>
              </a:rPr>
              <a:t>We often explain what we don’t do but we don’t explain what we do, do </a:t>
            </a:r>
          </a:p>
          <a:p>
            <a:r>
              <a:rPr lang="en-US" dirty="0">
                <a:latin typeface="Tahoma" panose="020B0604030504040204" pitchFamily="34" charset="0"/>
                <a:ea typeface="Tahoma" panose="020B0604030504040204" pitchFamily="34" charset="0"/>
                <a:cs typeface="Tahoma" panose="020B0604030504040204" pitchFamily="34" charset="0"/>
              </a:rPr>
              <a:t>Be mindful that different people have different points of view</a:t>
            </a:r>
          </a:p>
          <a:p>
            <a:r>
              <a:rPr lang="en-US" dirty="0">
                <a:latin typeface="Tahoma" panose="020B0604030504040204" pitchFamily="34" charset="0"/>
                <a:ea typeface="Tahoma" panose="020B0604030504040204" pitchFamily="34" charset="0"/>
                <a:cs typeface="Tahoma" panose="020B0604030504040204" pitchFamily="34" charset="0"/>
              </a:rPr>
              <a:t>It takes time to make systemic changes – years</a:t>
            </a:r>
          </a:p>
          <a:p>
            <a:r>
              <a:rPr lang="en-US" dirty="0">
                <a:latin typeface="Tahoma" panose="020B0604030504040204" pitchFamily="34" charset="0"/>
                <a:ea typeface="Tahoma" panose="020B0604030504040204" pitchFamily="34" charset="0"/>
                <a:cs typeface="Tahoma" panose="020B0604030504040204" pitchFamily="34" charset="0"/>
              </a:rPr>
              <a:t>Have to give up short term benefits  </a:t>
            </a:r>
          </a:p>
          <a:p>
            <a:r>
              <a:rPr lang="en-US" dirty="0">
                <a:latin typeface="Tahoma" panose="020B0604030504040204" pitchFamily="34" charset="0"/>
                <a:ea typeface="Tahoma" panose="020B0604030504040204" pitchFamily="34" charset="0"/>
                <a:cs typeface="Tahoma" panose="020B0604030504040204" pitchFamily="34" charset="0"/>
              </a:rPr>
              <a:t>I am part of the problem </a:t>
            </a:r>
          </a:p>
          <a:p>
            <a:r>
              <a:rPr lang="en-US" dirty="0">
                <a:latin typeface="Tahoma" panose="020B0604030504040204" pitchFamily="34" charset="0"/>
                <a:ea typeface="Tahoma" panose="020B0604030504040204" pitchFamily="34" charset="0"/>
                <a:cs typeface="Tahoma" panose="020B0604030504040204" pitchFamily="34" charset="0"/>
              </a:rPr>
              <a:t>System Thinking  = Collective Intelligence </a:t>
            </a:r>
          </a:p>
        </p:txBody>
      </p:sp>
    </p:spTree>
    <p:extLst>
      <p:ext uri="{BB962C8B-B14F-4D97-AF65-F5344CB8AC3E}">
        <p14:creationId xmlns:p14="http://schemas.microsoft.com/office/powerpoint/2010/main" val="25955433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5BC3C87-1365-4C2A-B891-59036FEDDE33}"/>
              </a:ext>
            </a:extLst>
          </p:cNvPr>
          <p:cNvSpPr>
            <a:spLocks noGrp="1"/>
          </p:cNvSpPr>
          <p:nvPr>
            <p:ph type="title"/>
          </p:nvPr>
        </p:nvSpPr>
        <p:spPr>
          <a:xfrm>
            <a:off x="1141413" y="474562"/>
            <a:ext cx="9905998" cy="960699"/>
          </a:xfrm>
        </p:spPr>
        <p:txBody>
          <a:bodyPr/>
          <a:lstStyle/>
          <a:p>
            <a:r>
              <a:rPr lang="en-US" dirty="0"/>
              <a:t>A System’s thinker….</a:t>
            </a:r>
          </a:p>
        </p:txBody>
      </p:sp>
      <p:sp>
        <p:nvSpPr>
          <p:cNvPr id="3" name="Content Placeholder 2">
            <a:extLst>
              <a:ext uri="{FF2B5EF4-FFF2-40B4-BE49-F238E27FC236}">
                <a16:creationId xmlns:a16="http://schemas.microsoft.com/office/drawing/2014/main" xmlns="" id="{1A717B3F-6EFA-4119-9ACB-F6D3EFE0CDDE}"/>
              </a:ext>
            </a:extLst>
          </p:cNvPr>
          <p:cNvSpPr>
            <a:spLocks noGrp="1"/>
          </p:cNvSpPr>
          <p:nvPr>
            <p:ph idx="1"/>
          </p:nvPr>
        </p:nvSpPr>
        <p:spPr>
          <a:xfrm>
            <a:off x="1141412" y="1203767"/>
            <a:ext cx="9905999" cy="5127585"/>
          </a:xfrm>
        </p:spPr>
        <p:txBody>
          <a:bodyPr>
            <a:normAutofit/>
          </a:bodyPr>
          <a:lstStyle/>
          <a:p>
            <a:r>
              <a:rPr lang="en-US" dirty="0"/>
              <a:t>Looks at the BIG PICTURE </a:t>
            </a:r>
          </a:p>
          <a:p>
            <a:r>
              <a:rPr lang="en-US" dirty="0"/>
              <a:t>Talks about ideas and ask for others input </a:t>
            </a:r>
          </a:p>
          <a:p>
            <a:r>
              <a:rPr lang="en-US" dirty="0"/>
              <a:t>Looks at other peoples perspectives – how they may see it </a:t>
            </a:r>
          </a:p>
          <a:p>
            <a:r>
              <a:rPr lang="en-US" dirty="0"/>
              <a:t>Thinks about change over time – not just what’s happening in the moment </a:t>
            </a:r>
          </a:p>
          <a:p>
            <a:r>
              <a:rPr lang="en-US" dirty="0"/>
              <a:t>Looks for ways to improve the system and doesn’t blame</a:t>
            </a:r>
          </a:p>
          <a:p>
            <a:r>
              <a:rPr lang="en-US" dirty="0"/>
              <a:t>Research's what is important to the system – the keys of it </a:t>
            </a:r>
          </a:p>
          <a:p>
            <a:r>
              <a:rPr lang="en-US" dirty="0"/>
              <a:t>Considers how their thinking affects the system – the effect of their actions </a:t>
            </a:r>
          </a:p>
          <a:p>
            <a:r>
              <a:rPr lang="en-US" dirty="0"/>
              <a:t>Checks their results and changes their work/decisions if needed</a:t>
            </a:r>
          </a:p>
          <a:p>
            <a:r>
              <a:rPr lang="en-US" dirty="0"/>
              <a:t>Is patient when things become complicated or confusing</a:t>
            </a:r>
          </a:p>
          <a:p>
            <a:endParaRPr lang="en-US" dirty="0"/>
          </a:p>
          <a:p>
            <a:endParaRPr lang="en-US" dirty="0"/>
          </a:p>
        </p:txBody>
      </p:sp>
    </p:spTree>
    <p:extLst>
      <p:ext uri="{BB962C8B-B14F-4D97-AF65-F5344CB8AC3E}">
        <p14:creationId xmlns:p14="http://schemas.microsoft.com/office/powerpoint/2010/main" val="2544929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ACBCBF2-A9B6-4A2B-AAE0-A9FF0115D945}"/>
              </a:ext>
            </a:extLst>
          </p:cNvPr>
          <p:cNvSpPr>
            <a:spLocks noGrp="1"/>
          </p:cNvSpPr>
          <p:nvPr>
            <p:ph type="title"/>
          </p:nvPr>
        </p:nvSpPr>
        <p:spPr/>
        <p:txBody>
          <a:bodyPr>
            <a:normAutofit/>
          </a:bodyPr>
          <a:lstStyle/>
          <a:p>
            <a:r>
              <a:rPr lang="en-US" sz="4800" dirty="0">
                <a:latin typeface="Tahoma" panose="020B0604030504040204" pitchFamily="34" charset="0"/>
                <a:ea typeface="Tahoma" panose="020B0604030504040204" pitchFamily="34" charset="0"/>
                <a:cs typeface="Tahoma" panose="020B0604030504040204" pitchFamily="34" charset="0"/>
              </a:rPr>
              <a:t>Take Away </a:t>
            </a:r>
          </a:p>
        </p:txBody>
      </p:sp>
      <p:sp>
        <p:nvSpPr>
          <p:cNvPr id="3" name="Content Placeholder 2">
            <a:extLst>
              <a:ext uri="{FF2B5EF4-FFF2-40B4-BE49-F238E27FC236}">
                <a16:creationId xmlns:a16="http://schemas.microsoft.com/office/drawing/2014/main" xmlns="" id="{D0F94839-757C-4929-A746-421499347E69}"/>
              </a:ext>
            </a:extLst>
          </p:cNvPr>
          <p:cNvSpPr>
            <a:spLocks noGrp="1"/>
          </p:cNvSpPr>
          <p:nvPr>
            <p:ph idx="1"/>
          </p:nvPr>
        </p:nvSpPr>
        <p:spPr>
          <a:xfrm>
            <a:off x="1141412" y="1805651"/>
            <a:ext cx="9905999" cy="3985550"/>
          </a:xfrm>
        </p:spPr>
        <p:txBody>
          <a:bodyPr>
            <a:normAutofit fontScale="92500"/>
          </a:bodyPr>
          <a:lstStyle/>
          <a:p>
            <a:pPr marL="0" indent="0">
              <a:buNone/>
            </a:pPr>
            <a:r>
              <a:rPr lang="en-US" sz="3600" dirty="0">
                <a:latin typeface="Tahoma" panose="020B0604030504040204" pitchFamily="34" charset="0"/>
                <a:ea typeface="Tahoma" panose="020B0604030504040204" pitchFamily="34" charset="0"/>
                <a:cs typeface="Tahoma" panose="020B0604030504040204" pitchFamily="34" charset="0"/>
              </a:rPr>
              <a:t>With Systems Thinking we can be more effective in managing our responses and  less reactional.</a:t>
            </a:r>
          </a:p>
          <a:p>
            <a:pPr marL="0" indent="0">
              <a:buNone/>
            </a:pPr>
            <a:endParaRPr lang="en-US" sz="36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en-US" sz="3600" dirty="0">
                <a:latin typeface="Tahoma" panose="020B0604030504040204" pitchFamily="34" charset="0"/>
                <a:ea typeface="Tahoma" panose="020B0604030504040204" pitchFamily="34" charset="0"/>
                <a:cs typeface="Tahoma" panose="020B0604030504040204" pitchFamily="34" charset="0"/>
              </a:rPr>
              <a:t>With System Thinking we can understand why somethings happening – we understand it source</a:t>
            </a:r>
            <a:r>
              <a:rPr lang="en-US" sz="3600" dirty="0"/>
              <a:t>. </a:t>
            </a:r>
          </a:p>
          <a:p>
            <a:endParaRPr lang="en-US" dirty="0"/>
          </a:p>
        </p:txBody>
      </p:sp>
    </p:spTree>
    <p:extLst>
      <p:ext uri="{BB962C8B-B14F-4D97-AF65-F5344CB8AC3E}">
        <p14:creationId xmlns:p14="http://schemas.microsoft.com/office/powerpoint/2010/main" val="9863406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a logo&#10;&#10;Description generated with high confidence">
            <a:extLst>
              <a:ext uri="{FF2B5EF4-FFF2-40B4-BE49-F238E27FC236}">
                <a16:creationId xmlns:a16="http://schemas.microsoft.com/office/drawing/2014/main" xmlns="" id="{FE4AD6F1-99E9-4F16-BD92-E0F4E7EBA8C1}"/>
              </a:ext>
            </a:extLst>
          </p:cNvPr>
          <p:cNvPicPr>
            <a:picLocks noGrp="1" noChangeAspect="1"/>
          </p:cNvPicPr>
          <p:nvPr>
            <p:ph idx="1"/>
          </p:nvPr>
        </p:nvPicPr>
        <p:blipFill>
          <a:blip r:embed="rId2"/>
          <a:stretch>
            <a:fillRect/>
          </a:stretch>
        </p:blipFill>
        <p:spPr>
          <a:xfrm>
            <a:off x="1470581" y="697583"/>
            <a:ext cx="9172281" cy="5524107"/>
          </a:xfrm>
        </p:spPr>
      </p:pic>
    </p:spTree>
    <p:extLst>
      <p:ext uri="{BB962C8B-B14F-4D97-AF65-F5344CB8AC3E}">
        <p14:creationId xmlns:p14="http://schemas.microsoft.com/office/powerpoint/2010/main" val="10984493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D591784-5872-4D67-85F4-A06EA5D41D02}"/>
              </a:ext>
            </a:extLst>
          </p:cNvPr>
          <p:cNvSpPr>
            <a:spLocks noGrp="1"/>
          </p:cNvSpPr>
          <p:nvPr>
            <p:ph type="title"/>
          </p:nvPr>
        </p:nvSpPr>
        <p:spPr>
          <a:xfrm>
            <a:off x="1141413" y="618518"/>
            <a:ext cx="9905998" cy="712571"/>
          </a:xfrm>
        </p:spPr>
        <p:txBody>
          <a:bodyPr/>
          <a:lstStyle/>
          <a:p>
            <a:r>
              <a:rPr lang="en-US" dirty="0"/>
              <a:t>Resources</a:t>
            </a:r>
          </a:p>
        </p:txBody>
      </p:sp>
      <p:sp>
        <p:nvSpPr>
          <p:cNvPr id="3" name="Content Placeholder 2">
            <a:extLst>
              <a:ext uri="{FF2B5EF4-FFF2-40B4-BE49-F238E27FC236}">
                <a16:creationId xmlns:a16="http://schemas.microsoft.com/office/drawing/2014/main" xmlns="" id="{588815AE-C853-4F8B-AC5E-95D83F92076E}"/>
              </a:ext>
            </a:extLst>
          </p:cNvPr>
          <p:cNvSpPr>
            <a:spLocks noGrp="1"/>
          </p:cNvSpPr>
          <p:nvPr>
            <p:ph idx="1"/>
          </p:nvPr>
        </p:nvSpPr>
        <p:spPr>
          <a:xfrm>
            <a:off x="1141412" y="1169043"/>
            <a:ext cx="9905999" cy="4872942"/>
          </a:xfrm>
        </p:spPr>
        <p:txBody>
          <a:bodyPr>
            <a:normAutofit/>
          </a:bodyPr>
          <a:lstStyle/>
          <a:p>
            <a:pPr marL="0" indent="0">
              <a:buNone/>
            </a:pPr>
            <a:r>
              <a:rPr lang="en-US" sz="2200" dirty="0"/>
              <a:t>Articles, Papers, and Blogs </a:t>
            </a:r>
          </a:p>
          <a:p>
            <a:r>
              <a:rPr lang="en-US" sz="2200" dirty="0"/>
              <a:t>David Peter Stroh, “Leveraging Grant-making: Parts 1 and 2,” The Foundation Review, 2009 Vol. 1:3 and 2010 Vol. 1:4; cof13.foundationreview.org</a:t>
            </a:r>
          </a:p>
          <a:p>
            <a:r>
              <a:rPr lang="en-US" sz="2200" dirty="0"/>
              <a:t>Articles applying a systems approach to social issues, e.g. homelessness, urban crime, economic crisis, identity-based conflicts: http://www.bridgewaypartners.com/OurPublications/Articles/ SocialChange.aspx.</a:t>
            </a:r>
          </a:p>
          <a:p>
            <a:pPr marL="0" indent="0">
              <a:buNone/>
            </a:pPr>
            <a:r>
              <a:rPr lang="en-US" sz="2200" dirty="0"/>
              <a:t>Books  </a:t>
            </a:r>
          </a:p>
          <a:p>
            <a:r>
              <a:rPr lang="en-US" sz="2200" dirty="0"/>
              <a:t>The Fifth Discipline, Peter Senge • The Fifth Discipline </a:t>
            </a:r>
            <a:r>
              <a:rPr lang="en-US" sz="2200" dirty="0" err="1"/>
              <a:t>Fieldbook</a:t>
            </a:r>
            <a:r>
              <a:rPr lang="en-US" sz="2200" dirty="0"/>
              <a:t>, Peter Senge et al • Thinking in Systems, </a:t>
            </a:r>
            <a:r>
              <a:rPr lang="en-US" sz="2200" dirty="0" err="1"/>
              <a:t>Donnella</a:t>
            </a:r>
            <a:r>
              <a:rPr lang="en-US" sz="2200" dirty="0"/>
              <a:t> Meadows</a:t>
            </a:r>
          </a:p>
          <a:p>
            <a:r>
              <a:rPr lang="en-US" sz="2200" dirty="0"/>
              <a:t>Systems Thinking for Curious Managers, Russell L. </a:t>
            </a:r>
            <a:r>
              <a:rPr lang="en-US" sz="2200" dirty="0" err="1"/>
              <a:t>Ackoff</a:t>
            </a:r>
            <a:r>
              <a:rPr lang="en-US" sz="2200" dirty="0"/>
              <a:t> </a:t>
            </a:r>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28345484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0671" y="899887"/>
            <a:ext cx="4796391" cy="5167084"/>
          </a:xfrm>
        </p:spPr>
        <p:txBody>
          <a:bodyPr>
            <a:normAutofit/>
          </a:bodyPr>
          <a:lstStyle/>
          <a:p>
            <a:pPr algn="ctr"/>
            <a:r>
              <a:rPr lang="en-US" sz="6000" dirty="0"/>
              <a:t/>
            </a:r>
            <a:br>
              <a:rPr lang="en-US" sz="6000" dirty="0"/>
            </a:br>
            <a:endParaRPr lang="en-US" sz="6000" dirty="0">
              <a:latin typeface="Sunset-Serial" pitchFamily="2"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9920" y="274320"/>
            <a:ext cx="6217920" cy="6217920"/>
          </a:xfrm>
          <a:prstGeom prst="rect">
            <a:avLst/>
          </a:prstGeom>
        </p:spPr>
      </p:pic>
      <p:pic>
        <p:nvPicPr>
          <p:cNvPr id="4" name="Picture 3">
            <a:extLst>
              <a:ext uri="{FF2B5EF4-FFF2-40B4-BE49-F238E27FC236}">
                <a16:creationId xmlns:a16="http://schemas.microsoft.com/office/drawing/2014/main" xmlns="" id="{1D76E20D-5C2B-43F6-A233-916C79E4AB01}"/>
              </a:ext>
            </a:extLst>
          </p:cNvPr>
          <p:cNvPicPr>
            <a:picLocks noChangeAspect="1"/>
          </p:cNvPicPr>
          <p:nvPr/>
        </p:nvPicPr>
        <p:blipFill rotWithShape="1">
          <a:blip r:embed="rId4">
            <a:extLst>
              <a:ext uri="{28A0092B-C50C-407E-A947-70E740481C1C}">
                <a14:useLocalDpi xmlns:a14="http://schemas.microsoft.com/office/drawing/2010/main" val="0"/>
              </a:ext>
            </a:extLst>
          </a:blip>
          <a:srcRect b="18254"/>
          <a:stretch/>
        </p:blipFill>
        <p:spPr>
          <a:xfrm>
            <a:off x="1375636" y="2016690"/>
            <a:ext cx="3971426" cy="2505206"/>
          </a:xfrm>
          <a:prstGeom prst="rect">
            <a:avLst/>
          </a:prstGeom>
        </p:spPr>
      </p:pic>
    </p:spTree>
    <p:extLst>
      <p:ext uri="{BB962C8B-B14F-4D97-AF65-F5344CB8AC3E}">
        <p14:creationId xmlns:p14="http://schemas.microsoft.com/office/powerpoint/2010/main" val="4337242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
            <a:ext cx="12191999" cy="1715867"/>
          </a:xfrm>
          <a:solidFill>
            <a:schemeClr val="tx1"/>
          </a:solidFill>
        </p:spPr>
        <p:txBody>
          <a:bodyPr anchor="ctr"/>
          <a:lstStyle/>
          <a:p>
            <a:r>
              <a:rPr lang="en-US" dirty="0">
                <a:solidFill>
                  <a:srgbClr val="193157"/>
                </a:solidFill>
              </a:rPr>
              <a:t>	Mission</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b="18254"/>
          <a:stretch/>
        </p:blipFill>
        <p:spPr>
          <a:xfrm>
            <a:off x="8127006" y="88215"/>
            <a:ext cx="3713240" cy="1539433"/>
          </a:xfrm>
          <a:prstGeom prst="rect">
            <a:avLst/>
          </a:prstGeom>
        </p:spPr>
      </p:pic>
      <p:sp>
        <p:nvSpPr>
          <p:cNvPr id="14" name="Text Box 10"/>
          <p:cNvSpPr txBox="1"/>
          <p:nvPr/>
        </p:nvSpPr>
        <p:spPr>
          <a:xfrm>
            <a:off x="1655179" y="2116430"/>
            <a:ext cx="9956193" cy="4267118"/>
          </a:xfrm>
          <a:prstGeom prst="rect">
            <a:avLst/>
          </a:prstGeom>
          <a:noFill/>
          <a:ln w="38100">
            <a:solidFill>
              <a:srgbClr val="D5C681"/>
            </a:solid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3600" dirty="0"/>
              <a:t>The National Association of Interpreters in Education, NAIE, is an organization of interpreters who provide services to support the communication needs of students in educational settings. NAIE promotes the pursuit of professional excellence regarding interpreting services in these settings. </a:t>
            </a:r>
          </a:p>
        </p:txBody>
      </p:sp>
    </p:spTree>
    <p:extLst>
      <p:ext uri="{BB962C8B-B14F-4D97-AF65-F5344CB8AC3E}">
        <p14:creationId xmlns:p14="http://schemas.microsoft.com/office/powerpoint/2010/main" val="862218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4BCB20-A3A1-4055-83D2-ED651A579618}"/>
              </a:ext>
            </a:extLst>
          </p:cNvPr>
          <p:cNvSpPr>
            <a:spLocks noGrp="1"/>
          </p:cNvSpPr>
          <p:nvPr>
            <p:ph type="title"/>
          </p:nvPr>
        </p:nvSpPr>
        <p:spPr>
          <a:xfrm>
            <a:off x="1146705" y="417443"/>
            <a:ext cx="7351252" cy="1282079"/>
          </a:xfrm>
        </p:spPr>
        <p:txBody>
          <a:bodyPr>
            <a:noAutofit/>
          </a:bodyPr>
          <a:lstStyle/>
          <a:p>
            <a:r>
              <a:rPr lang="en-US" sz="5400" dirty="0">
                <a:latin typeface="Tahoma" panose="020B0604030504040204" pitchFamily="34" charset="0"/>
                <a:ea typeface="Tahoma" panose="020B0604030504040204" pitchFamily="34" charset="0"/>
                <a:cs typeface="Tahoma" panose="020B0604030504040204" pitchFamily="34" charset="0"/>
              </a:rPr>
              <a:t>Frustration</a:t>
            </a:r>
            <a:r>
              <a:rPr lang="en-US" sz="6600" dirty="0">
                <a:latin typeface="Tahoma" panose="020B0604030504040204" pitchFamily="34" charset="0"/>
                <a:ea typeface="Tahoma" panose="020B0604030504040204" pitchFamily="34" charset="0"/>
                <a:cs typeface="Tahoma" panose="020B0604030504040204" pitchFamily="34" charset="0"/>
              </a:rPr>
              <a:t> </a:t>
            </a:r>
          </a:p>
        </p:txBody>
      </p:sp>
      <p:sp>
        <p:nvSpPr>
          <p:cNvPr id="3" name="Content Placeholder 2">
            <a:extLst>
              <a:ext uri="{FF2B5EF4-FFF2-40B4-BE49-F238E27FC236}">
                <a16:creationId xmlns:a16="http://schemas.microsoft.com/office/drawing/2014/main" xmlns="" id="{CF6E1701-091D-42E6-9C8B-E77BF7ECEF06}"/>
              </a:ext>
            </a:extLst>
          </p:cNvPr>
          <p:cNvSpPr>
            <a:spLocks noGrp="1"/>
          </p:cNvSpPr>
          <p:nvPr>
            <p:ph idx="1"/>
          </p:nvPr>
        </p:nvSpPr>
        <p:spPr>
          <a:xfrm>
            <a:off x="5156200" y="1590805"/>
            <a:ext cx="5891209" cy="4750359"/>
          </a:xfrm>
        </p:spPr>
        <p:txBody>
          <a:bodyPr>
            <a:normAutofit fontScale="92500"/>
          </a:bodyPr>
          <a:lstStyle/>
          <a:p>
            <a:r>
              <a:rPr lang="en-US" dirty="0">
                <a:latin typeface="Tahoma" panose="020B0604030504040204" pitchFamily="34" charset="0"/>
                <a:ea typeface="Tahoma" panose="020B0604030504040204" pitchFamily="34" charset="0"/>
                <a:cs typeface="Tahoma" panose="020B0604030504040204" pitchFamily="34" charset="0"/>
              </a:rPr>
              <a:t>No one knows what we do or understands why we do it. </a:t>
            </a:r>
          </a:p>
          <a:p>
            <a:r>
              <a:rPr lang="en-US" dirty="0">
                <a:latin typeface="Tahoma" panose="020B0604030504040204" pitchFamily="34" charset="0"/>
                <a:ea typeface="Tahoma" panose="020B0604030504040204" pitchFamily="34" charset="0"/>
                <a:cs typeface="Tahoma" panose="020B0604030504040204" pitchFamily="34" charset="0"/>
              </a:rPr>
              <a:t>No one understands our role.</a:t>
            </a:r>
          </a:p>
          <a:p>
            <a:r>
              <a:rPr lang="en-US" dirty="0">
                <a:latin typeface="Tahoma" panose="020B0604030504040204" pitchFamily="34" charset="0"/>
                <a:ea typeface="Tahoma" panose="020B0604030504040204" pitchFamily="34" charset="0"/>
                <a:cs typeface="Tahoma" panose="020B0604030504040204" pitchFamily="34" charset="0"/>
              </a:rPr>
              <a:t>There is no one to talk to that understands.</a:t>
            </a:r>
          </a:p>
          <a:p>
            <a:r>
              <a:rPr lang="en-US" dirty="0">
                <a:latin typeface="Tahoma" panose="020B0604030504040204" pitchFamily="34" charset="0"/>
                <a:ea typeface="Tahoma" panose="020B0604030504040204" pitchFamily="34" charset="0"/>
                <a:cs typeface="Tahoma" panose="020B0604030504040204" pitchFamily="34" charset="0"/>
              </a:rPr>
              <a:t>We are not sure where or if we fit in. </a:t>
            </a:r>
          </a:p>
          <a:p>
            <a:r>
              <a:rPr lang="en-US" dirty="0">
                <a:latin typeface="Tahoma" panose="020B0604030504040204" pitchFamily="34" charset="0"/>
                <a:ea typeface="Tahoma" panose="020B0604030504040204" pitchFamily="34" charset="0"/>
                <a:cs typeface="Tahoma" panose="020B0604030504040204" pitchFamily="34" charset="0"/>
              </a:rPr>
              <a:t>We are often thought  of as  “Rude” , dethatched, aloof.  </a:t>
            </a:r>
            <a:r>
              <a:rPr lang="en-US" sz="1800" dirty="0">
                <a:latin typeface="Tahoma" panose="020B0604030504040204" pitchFamily="34" charset="0"/>
                <a:ea typeface="Tahoma" panose="020B0604030504040204" pitchFamily="34" charset="0"/>
                <a:cs typeface="Tahoma" panose="020B0604030504040204" pitchFamily="34" charset="0"/>
              </a:rPr>
              <a:t>( Dr. Johnson &amp; A. Witter- </a:t>
            </a:r>
            <a:r>
              <a:rPr lang="en-US" sz="1800" dirty="0" err="1">
                <a:latin typeface="Tahoma" panose="020B0604030504040204" pitchFamily="34" charset="0"/>
                <a:ea typeface="Tahoma" panose="020B0604030504040204" pitchFamily="34" charset="0"/>
                <a:cs typeface="Tahoma" panose="020B0604030504040204" pitchFamily="34" charset="0"/>
              </a:rPr>
              <a:t>Merithew</a:t>
            </a:r>
            <a:r>
              <a:rPr lang="en-US" sz="1800" dirty="0">
                <a:latin typeface="Tahoma" panose="020B0604030504040204" pitchFamily="34" charset="0"/>
                <a:ea typeface="Tahoma" panose="020B0604030504040204" pitchFamily="34" charset="0"/>
                <a:cs typeface="Tahoma" panose="020B0604030504040204" pitchFamily="34" charset="0"/>
              </a:rPr>
              <a:t> ) </a:t>
            </a:r>
          </a:p>
          <a:p>
            <a:r>
              <a:rPr lang="en-US" dirty="0">
                <a:latin typeface="Tahoma" panose="020B0604030504040204" pitchFamily="34" charset="0"/>
                <a:ea typeface="Tahoma" panose="020B0604030504040204" pitchFamily="34" charset="0"/>
                <a:cs typeface="Tahoma" panose="020B0604030504040204" pitchFamily="34" charset="0"/>
              </a:rPr>
              <a:t>It’s what we were taught!!! </a:t>
            </a:r>
          </a:p>
          <a:p>
            <a:pPr lvl="1"/>
            <a:r>
              <a:rPr lang="en-US" dirty="0">
                <a:latin typeface="Tahoma" panose="020B0604030504040204" pitchFamily="34" charset="0"/>
                <a:ea typeface="Tahoma" panose="020B0604030504040204" pitchFamily="34" charset="0"/>
                <a:cs typeface="Tahoma" panose="020B0604030504040204" pitchFamily="34" charset="0"/>
              </a:rPr>
              <a:t>Invisible, non – intrusive </a:t>
            </a:r>
          </a:p>
        </p:txBody>
      </p:sp>
      <p:sp>
        <p:nvSpPr>
          <p:cNvPr id="4" name="Text Placeholder 3">
            <a:extLst>
              <a:ext uri="{FF2B5EF4-FFF2-40B4-BE49-F238E27FC236}">
                <a16:creationId xmlns:a16="http://schemas.microsoft.com/office/drawing/2014/main" xmlns="" id="{3F5E7C41-5D91-4A35-A862-68F781A770F7}"/>
              </a:ext>
            </a:extLst>
          </p:cNvPr>
          <p:cNvSpPr>
            <a:spLocks noGrp="1"/>
          </p:cNvSpPr>
          <p:nvPr>
            <p:ph type="body" sz="half" idx="2"/>
          </p:nvPr>
        </p:nvSpPr>
        <p:spPr/>
        <p:txBody>
          <a:bodyPr/>
          <a:lstStyle/>
          <a:p>
            <a:endParaRPr lang="en-US" dirty="0"/>
          </a:p>
        </p:txBody>
      </p:sp>
      <p:pic>
        <p:nvPicPr>
          <p:cNvPr id="6" name="Picture 5" descr="A person posing for the camera&#10;&#10;Description generated with very high confidence">
            <a:extLst>
              <a:ext uri="{FF2B5EF4-FFF2-40B4-BE49-F238E27FC236}">
                <a16:creationId xmlns:a16="http://schemas.microsoft.com/office/drawing/2014/main" xmlns="" id="{A6CD98A9-550C-46C6-A0BF-5F1C86E90010}"/>
              </a:ext>
            </a:extLst>
          </p:cNvPr>
          <p:cNvPicPr>
            <a:picLocks noChangeAspect="1"/>
          </p:cNvPicPr>
          <p:nvPr/>
        </p:nvPicPr>
        <p:blipFill>
          <a:blip r:embed="rId3"/>
          <a:stretch>
            <a:fillRect/>
          </a:stretch>
        </p:blipFill>
        <p:spPr>
          <a:xfrm>
            <a:off x="1146705" y="1808923"/>
            <a:ext cx="3773165" cy="4532242"/>
          </a:xfrm>
          <a:prstGeom prst="rect">
            <a:avLst/>
          </a:prstGeom>
          <a:ln w="57150">
            <a:solidFill>
              <a:srgbClr val="002060"/>
            </a:solidFill>
          </a:ln>
        </p:spPr>
      </p:pic>
    </p:spTree>
    <p:extLst>
      <p:ext uri="{BB962C8B-B14F-4D97-AF65-F5344CB8AC3E}">
        <p14:creationId xmlns:p14="http://schemas.microsoft.com/office/powerpoint/2010/main" val="11257868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
            <a:ext cx="12191999" cy="1715867"/>
          </a:xfrm>
          <a:solidFill>
            <a:schemeClr val="tx1"/>
          </a:solidFill>
        </p:spPr>
        <p:txBody>
          <a:bodyPr anchor="ctr"/>
          <a:lstStyle/>
          <a:p>
            <a:r>
              <a:rPr lang="en-US" dirty="0">
                <a:solidFill>
                  <a:srgbClr val="193157"/>
                </a:solidFill>
              </a:rPr>
              <a:t>	Membership</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b="18254"/>
          <a:stretch/>
        </p:blipFill>
        <p:spPr>
          <a:xfrm>
            <a:off x="8277477" y="-1"/>
            <a:ext cx="3713240" cy="1539433"/>
          </a:xfrm>
          <a:prstGeom prst="rect">
            <a:avLst/>
          </a:prstGeom>
        </p:spPr>
      </p:pic>
      <p:sp>
        <p:nvSpPr>
          <p:cNvPr id="14" name="Text Box 10"/>
          <p:cNvSpPr txBox="1"/>
          <p:nvPr/>
        </p:nvSpPr>
        <p:spPr>
          <a:xfrm>
            <a:off x="1632029" y="2116430"/>
            <a:ext cx="9944619" cy="4267118"/>
          </a:xfrm>
          <a:prstGeom prst="rect">
            <a:avLst/>
          </a:prstGeom>
          <a:noFill/>
          <a:ln w="38100">
            <a:solidFill>
              <a:srgbClr val="D5C681"/>
            </a:solidFill>
          </a:ln>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2800" dirty="0"/>
              <a:t>Our goal is to support and advocate for interpreters who work in educational settings by encouraging unity toward maintaining and promoting high standards of practice. You can support us in this venture by becoming a member of NAIE. </a:t>
            </a:r>
          </a:p>
          <a:p>
            <a:pPr algn="ctr"/>
            <a:endParaRPr lang="en-US" sz="2800" dirty="0"/>
          </a:p>
          <a:p>
            <a:pPr algn="ctr"/>
            <a:r>
              <a:rPr lang="en-US" sz="2800" dirty="0"/>
              <a:t>Your membership can help drive fundraising, partnerships, scholarships, and increase awareness on professional ethics and standards. </a:t>
            </a:r>
            <a:endParaRPr lang="en-US" sz="4800" dirty="0"/>
          </a:p>
        </p:txBody>
      </p:sp>
    </p:spTree>
    <p:extLst>
      <p:ext uri="{BB962C8B-B14F-4D97-AF65-F5344CB8AC3E}">
        <p14:creationId xmlns:p14="http://schemas.microsoft.com/office/powerpoint/2010/main" val="27205193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
            <a:ext cx="12191999" cy="1715867"/>
          </a:xfrm>
          <a:solidFill>
            <a:schemeClr val="tx1"/>
          </a:solidFill>
        </p:spPr>
        <p:txBody>
          <a:bodyPr anchor="ctr"/>
          <a:lstStyle/>
          <a:p>
            <a:r>
              <a:rPr lang="en-US" dirty="0">
                <a:solidFill>
                  <a:srgbClr val="193157"/>
                </a:solidFill>
              </a:rPr>
              <a:t>	Publications</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b="18254"/>
          <a:stretch/>
        </p:blipFill>
        <p:spPr>
          <a:xfrm>
            <a:off x="8277477" y="-1"/>
            <a:ext cx="3713240" cy="1539433"/>
          </a:xfrm>
          <a:prstGeom prst="rect">
            <a:avLst/>
          </a:prstGeom>
        </p:spPr>
      </p:pic>
      <p:sp>
        <p:nvSpPr>
          <p:cNvPr id="14" name="Text Box 10"/>
          <p:cNvSpPr txBox="1"/>
          <p:nvPr/>
        </p:nvSpPr>
        <p:spPr>
          <a:xfrm>
            <a:off x="1840375" y="2116430"/>
            <a:ext cx="9736274" cy="4267118"/>
          </a:xfrm>
          <a:prstGeom prst="rect">
            <a:avLst/>
          </a:prstGeom>
          <a:noFill/>
          <a:ln w="38100">
            <a:solidFill>
              <a:srgbClr val="D5C681"/>
            </a:solidFill>
          </a:ln>
        </p:spPr>
        <p:txBody>
          <a:bodyPr rot="0" spcFirstLastPara="0" vert="horz" wrap="square" lIns="91440" tIns="45720" rIns="91440" bIns="45720" numCol="1" spcCol="0" rtlCol="0" fromWordArt="0" anchor="ctr" anchorCtr="0" forceAA="0" compatLnSpc="1">
            <a:prstTxWarp prst="textNoShape">
              <a:avLst/>
            </a:prstTxWarp>
            <a:noAutofit/>
          </a:bodyPr>
          <a:lstStyle/>
          <a:p>
            <a:pPr marL="457200" indent="-457200">
              <a:lnSpc>
                <a:spcPct val="150000"/>
              </a:lnSpc>
              <a:buFont typeface="Arial" panose="020B0604020202020204" pitchFamily="34" charset="0"/>
              <a:buChar char="•"/>
            </a:pPr>
            <a:r>
              <a:rPr lang="en-US" sz="4000" dirty="0"/>
              <a:t>Quarterly Newsletter</a:t>
            </a:r>
          </a:p>
          <a:p>
            <a:pPr marL="914400" lvl="1" indent="-457200">
              <a:lnSpc>
                <a:spcPct val="150000"/>
              </a:lnSpc>
              <a:buFont typeface="Arial" panose="020B0604020202020204" pitchFamily="34" charset="0"/>
              <a:buChar char="•"/>
            </a:pPr>
            <a:r>
              <a:rPr lang="en-US" sz="4000" dirty="0"/>
              <a:t>“Tool of the Month”</a:t>
            </a:r>
          </a:p>
          <a:p>
            <a:pPr marL="457200" indent="-457200">
              <a:lnSpc>
                <a:spcPct val="150000"/>
              </a:lnSpc>
              <a:buFont typeface="Arial" panose="020B0604020202020204" pitchFamily="34" charset="0"/>
              <a:buChar char="•"/>
            </a:pPr>
            <a:r>
              <a:rPr lang="en-US" sz="4000" dirty="0"/>
              <a:t>Handbook and Guidebooks</a:t>
            </a:r>
          </a:p>
          <a:p>
            <a:pPr algn="ctr"/>
            <a:endParaRPr lang="en-US" sz="4800" dirty="0"/>
          </a:p>
        </p:txBody>
      </p:sp>
    </p:spTree>
    <p:extLst>
      <p:ext uri="{BB962C8B-B14F-4D97-AF65-F5344CB8AC3E}">
        <p14:creationId xmlns:p14="http://schemas.microsoft.com/office/powerpoint/2010/main" val="31216440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
            <a:ext cx="12191999" cy="1715867"/>
          </a:xfrm>
          <a:solidFill>
            <a:schemeClr val="tx1"/>
          </a:solidFill>
        </p:spPr>
        <p:txBody>
          <a:bodyPr anchor="ctr"/>
          <a:lstStyle/>
          <a:p>
            <a:r>
              <a:rPr lang="en-US" dirty="0">
                <a:solidFill>
                  <a:srgbClr val="193157"/>
                </a:solidFill>
              </a:rPr>
              <a:t>	</a:t>
            </a:r>
            <a:r>
              <a:rPr lang="en-US" sz="4000" dirty="0">
                <a:solidFill>
                  <a:srgbClr val="193157"/>
                </a:solidFill>
              </a:rPr>
              <a:t>Professional Development</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b="18254"/>
          <a:stretch/>
        </p:blipFill>
        <p:spPr>
          <a:xfrm>
            <a:off x="8277477" y="-1"/>
            <a:ext cx="3713240" cy="1539433"/>
          </a:xfrm>
          <a:prstGeom prst="rect">
            <a:avLst/>
          </a:prstGeom>
        </p:spPr>
      </p:pic>
      <p:sp>
        <p:nvSpPr>
          <p:cNvPr id="14" name="Text Box 10"/>
          <p:cNvSpPr txBox="1"/>
          <p:nvPr/>
        </p:nvSpPr>
        <p:spPr>
          <a:xfrm>
            <a:off x="1979271" y="2058557"/>
            <a:ext cx="9653287" cy="4267118"/>
          </a:xfrm>
          <a:prstGeom prst="rect">
            <a:avLst/>
          </a:prstGeom>
          <a:noFill/>
          <a:ln w="38100">
            <a:solidFill>
              <a:srgbClr val="D5C68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571500" indent="-571500">
              <a:buFont typeface="Arial" panose="020B0604020202020204" pitchFamily="34" charset="0"/>
              <a:buChar char="•"/>
            </a:pPr>
            <a:endParaRPr lang="en-US" sz="3600" dirty="0"/>
          </a:p>
          <a:p>
            <a:pPr marL="571500" indent="-571500">
              <a:buFont typeface="Arial" panose="020B0604020202020204" pitchFamily="34" charset="0"/>
              <a:buChar char="•"/>
            </a:pPr>
            <a:r>
              <a:rPr lang="en-US" sz="3600" dirty="0"/>
              <a:t>Webinars </a:t>
            </a:r>
          </a:p>
          <a:p>
            <a:pPr marL="571500" indent="-571500">
              <a:buFont typeface="Arial" panose="020B0604020202020204" pitchFamily="34" charset="0"/>
              <a:buChar char="•"/>
            </a:pPr>
            <a:r>
              <a:rPr lang="en-US" sz="3600" dirty="0"/>
              <a:t>Conferences</a:t>
            </a:r>
          </a:p>
        </p:txBody>
      </p:sp>
      <p:pic>
        <p:nvPicPr>
          <p:cNvPr id="4" name="Picture 3" descr="A group of people standing in front of a crowd&#10;&#10;Description generated with very high confidence">
            <a:extLst>
              <a:ext uri="{FF2B5EF4-FFF2-40B4-BE49-F238E27FC236}">
                <a16:creationId xmlns:a16="http://schemas.microsoft.com/office/drawing/2014/main" xmlns="" id="{DD50ADE5-566C-487F-B82D-D49869E3684F}"/>
              </a:ext>
            </a:extLst>
          </p:cNvPr>
          <p:cNvPicPr>
            <a:picLocks noChangeAspect="1"/>
          </p:cNvPicPr>
          <p:nvPr/>
        </p:nvPicPr>
        <p:blipFill rotWithShape="1">
          <a:blip r:embed="rId4"/>
          <a:srcRect b="24122"/>
          <a:stretch/>
        </p:blipFill>
        <p:spPr>
          <a:xfrm>
            <a:off x="3580462" y="4192116"/>
            <a:ext cx="6450903" cy="1891430"/>
          </a:xfrm>
          <a:prstGeom prst="rect">
            <a:avLst/>
          </a:prstGeom>
          <a:ln w="57150">
            <a:solidFill>
              <a:srgbClr val="002060"/>
            </a:solidFill>
          </a:ln>
        </p:spPr>
      </p:pic>
    </p:spTree>
    <p:extLst>
      <p:ext uri="{BB962C8B-B14F-4D97-AF65-F5344CB8AC3E}">
        <p14:creationId xmlns:p14="http://schemas.microsoft.com/office/powerpoint/2010/main" val="7319047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
            <a:ext cx="12191999" cy="1715867"/>
          </a:xfrm>
          <a:solidFill>
            <a:schemeClr val="tx1"/>
          </a:solidFill>
        </p:spPr>
        <p:txBody>
          <a:bodyPr anchor="ctr">
            <a:normAutofit/>
          </a:bodyPr>
          <a:lstStyle/>
          <a:p>
            <a:r>
              <a:rPr lang="en-US" sz="6500" dirty="0">
                <a:solidFill>
                  <a:srgbClr val="193157"/>
                </a:solidFill>
              </a:rPr>
              <a:t>  Communications</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b="18254"/>
          <a:stretch/>
        </p:blipFill>
        <p:spPr>
          <a:xfrm>
            <a:off x="8277477" y="-1"/>
            <a:ext cx="3713240" cy="1539433"/>
          </a:xfrm>
          <a:prstGeom prst="rect">
            <a:avLst/>
          </a:prstGeom>
        </p:spPr>
      </p:pic>
      <p:sp>
        <p:nvSpPr>
          <p:cNvPr id="14" name="Text Box 10"/>
          <p:cNvSpPr txBox="1"/>
          <p:nvPr/>
        </p:nvSpPr>
        <p:spPr>
          <a:xfrm>
            <a:off x="1817225" y="2116430"/>
            <a:ext cx="9759424" cy="4267118"/>
          </a:xfrm>
          <a:prstGeom prst="rect">
            <a:avLst/>
          </a:prstGeom>
          <a:noFill/>
          <a:ln w="38100">
            <a:solidFill>
              <a:srgbClr val="D5C68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685800" indent="-685800">
              <a:buFont typeface="Arial" panose="020B0604020202020204" pitchFamily="34" charset="0"/>
              <a:buChar char="•"/>
            </a:pPr>
            <a:r>
              <a:rPr lang="en-US" sz="4800" dirty="0"/>
              <a:t>www.naiedu.org</a:t>
            </a:r>
          </a:p>
          <a:p>
            <a:pPr marL="685800" indent="-685800">
              <a:buFont typeface="Arial" panose="020B0604020202020204" pitchFamily="34" charset="0"/>
              <a:buChar char="•"/>
            </a:pPr>
            <a:r>
              <a:rPr lang="en-US" sz="4800" dirty="0" err="1"/>
              <a:t>MemberPlanet</a:t>
            </a:r>
            <a:r>
              <a:rPr lang="en-US" sz="4800" dirty="0"/>
              <a:t> </a:t>
            </a:r>
          </a:p>
          <a:p>
            <a:pPr marL="685800" indent="-685800">
              <a:buFont typeface="Arial" panose="020B0604020202020204" pitchFamily="34" charset="0"/>
              <a:buChar char="•"/>
            </a:pPr>
            <a:r>
              <a:rPr lang="en-US" sz="4800" dirty="0"/>
              <a:t>Social Media (Facebook/Twitter)</a:t>
            </a:r>
          </a:p>
          <a:p>
            <a:pPr marL="685800" indent="-685800">
              <a:buFont typeface="Arial" panose="020B0604020202020204" pitchFamily="34" charset="0"/>
              <a:buChar char="•"/>
            </a:pPr>
            <a:endParaRPr lang="en-US" sz="4800" dirty="0"/>
          </a:p>
        </p:txBody>
      </p:sp>
      <p:pic>
        <p:nvPicPr>
          <p:cNvPr id="2" name="Picture 1"/>
          <p:cNvPicPr>
            <a:picLocks noChangeAspect="1"/>
          </p:cNvPicPr>
          <p:nvPr/>
        </p:nvPicPr>
        <p:blipFill>
          <a:blip r:embed="rId4"/>
          <a:stretch>
            <a:fillRect/>
          </a:stretch>
        </p:blipFill>
        <p:spPr>
          <a:xfrm>
            <a:off x="3062512" y="4445297"/>
            <a:ext cx="1803742" cy="1790765"/>
          </a:xfrm>
          <a:prstGeom prst="rect">
            <a:avLst/>
          </a:prstGeom>
        </p:spPr>
      </p:pic>
      <p:pic>
        <p:nvPicPr>
          <p:cNvPr id="4" name="Picture 3"/>
          <p:cNvPicPr>
            <a:picLocks noChangeAspect="1"/>
          </p:cNvPicPr>
          <p:nvPr/>
        </p:nvPicPr>
        <p:blipFill>
          <a:blip r:embed="rId5"/>
          <a:stretch>
            <a:fillRect/>
          </a:stretch>
        </p:blipFill>
        <p:spPr>
          <a:xfrm>
            <a:off x="6432499" y="4445298"/>
            <a:ext cx="2084771" cy="1790765"/>
          </a:xfrm>
          <a:prstGeom prst="rect">
            <a:avLst/>
          </a:prstGeom>
        </p:spPr>
      </p:pic>
    </p:spTree>
    <p:extLst>
      <p:ext uri="{BB962C8B-B14F-4D97-AF65-F5344CB8AC3E}">
        <p14:creationId xmlns:p14="http://schemas.microsoft.com/office/powerpoint/2010/main" val="2555400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
            <a:ext cx="12191999" cy="1715867"/>
          </a:xfrm>
          <a:solidFill>
            <a:schemeClr val="tx1"/>
          </a:solidFill>
        </p:spPr>
        <p:txBody>
          <a:bodyPr anchor="ctr">
            <a:normAutofit/>
          </a:bodyPr>
          <a:lstStyle/>
          <a:p>
            <a:r>
              <a:rPr lang="en-US" sz="6500" dirty="0">
                <a:solidFill>
                  <a:srgbClr val="193157"/>
                </a:solidFill>
              </a:rPr>
              <a:t>  Contact Us</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b="18254"/>
          <a:stretch/>
        </p:blipFill>
        <p:spPr>
          <a:xfrm>
            <a:off x="8277477" y="-1"/>
            <a:ext cx="3713240" cy="1539433"/>
          </a:xfrm>
          <a:prstGeom prst="rect">
            <a:avLst/>
          </a:prstGeom>
        </p:spPr>
      </p:pic>
      <p:sp>
        <p:nvSpPr>
          <p:cNvPr id="14" name="Text Box 10"/>
          <p:cNvSpPr txBox="1"/>
          <p:nvPr/>
        </p:nvSpPr>
        <p:spPr>
          <a:xfrm>
            <a:off x="1250065" y="2139351"/>
            <a:ext cx="4115565" cy="4520242"/>
          </a:xfrm>
          <a:prstGeom prst="rect">
            <a:avLst/>
          </a:prstGeom>
          <a:noFill/>
          <a:ln w="3810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marL="685800" indent="-685800">
              <a:lnSpc>
                <a:spcPct val="150000"/>
              </a:lnSpc>
              <a:buFont typeface="Arial" panose="020B0604020202020204" pitchFamily="34" charset="0"/>
              <a:buChar char="•"/>
            </a:pPr>
            <a:r>
              <a:rPr lang="en-US" sz="2400" dirty="0"/>
              <a:t>President - </a:t>
            </a:r>
            <a:r>
              <a:rPr lang="en-US" sz="2400" u="sng" dirty="0">
                <a:hlinkClick r:id="rId4"/>
              </a:rPr>
              <a:t>president@naiedu.org</a:t>
            </a:r>
            <a:endParaRPr lang="en-US" sz="2400" u="sng" dirty="0"/>
          </a:p>
          <a:p>
            <a:pPr marL="685800" indent="-685800">
              <a:lnSpc>
                <a:spcPct val="150000"/>
              </a:lnSpc>
              <a:buFont typeface="Arial" panose="020B0604020202020204" pitchFamily="34" charset="0"/>
              <a:buChar char="•"/>
            </a:pPr>
            <a:r>
              <a:rPr lang="en-US" sz="2400" dirty="0"/>
              <a:t>Vice President - </a:t>
            </a:r>
            <a:r>
              <a:rPr lang="en-US" sz="2400" dirty="0">
                <a:hlinkClick r:id="rId5"/>
              </a:rPr>
              <a:t>vicepresident@naiedu.org</a:t>
            </a:r>
            <a:endParaRPr lang="en-US" sz="2400" dirty="0"/>
          </a:p>
          <a:p>
            <a:pPr marL="685800" indent="-685800">
              <a:lnSpc>
                <a:spcPct val="150000"/>
              </a:lnSpc>
              <a:buFont typeface="Arial" panose="020B0604020202020204" pitchFamily="34" charset="0"/>
              <a:buChar char="•"/>
            </a:pPr>
            <a:r>
              <a:rPr lang="en-US" sz="2400" dirty="0"/>
              <a:t>Treasurer - </a:t>
            </a:r>
            <a:r>
              <a:rPr lang="en-US" sz="2400" dirty="0">
                <a:hlinkClick r:id="rId6"/>
              </a:rPr>
              <a:t>treasurer@naiedu.org</a:t>
            </a:r>
            <a:endParaRPr lang="en-US" sz="2400" dirty="0"/>
          </a:p>
          <a:p>
            <a:pPr marL="685800" indent="-685800">
              <a:lnSpc>
                <a:spcPct val="150000"/>
              </a:lnSpc>
              <a:buFont typeface="Arial" panose="020B0604020202020204" pitchFamily="34" charset="0"/>
              <a:buChar char="•"/>
            </a:pPr>
            <a:r>
              <a:rPr lang="en-US" sz="2400" dirty="0"/>
              <a:t>Secretary - </a:t>
            </a:r>
            <a:r>
              <a:rPr lang="en-US" sz="2400" dirty="0">
                <a:hlinkClick r:id="rId7"/>
              </a:rPr>
              <a:t>secretary@naiedu.org</a:t>
            </a:r>
            <a:endParaRPr lang="en-US" sz="2400" dirty="0"/>
          </a:p>
          <a:p>
            <a:endParaRPr lang="en-US" sz="2800" dirty="0"/>
          </a:p>
        </p:txBody>
      </p:sp>
      <p:sp>
        <p:nvSpPr>
          <p:cNvPr id="5" name="Text Box 10"/>
          <p:cNvSpPr txBox="1"/>
          <p:nvPr/>
        </p:nvSpPr>
        <p:spPr>
          <a:xfrm>
            <a:off x="6373792" y="1809749"/>
            <a:ext cx="5336617" cy="4667682"/>
          </a:xfrm>
          <a:prstGeom prst="rect">
            <a:avLst/>
          </a:prstGeom>
          <a:noFill/>
          <a:ln w="38100">
            <a:noFill/>
          </a:ln>
        </p:spPr>
        <p:txBody>
          <a:bodyPr rot="0" spcFirstLastPara="0" vert="horz" wrap="square" lIns="91440" tIns="45720" rIns="91440" bIns="45720" numCol="1" spcCol="0" rtlCol="0" fromWordArt="0" anchor="ctr" anchorCtr="0" forceAA="0" compatLnSpc="1">
            <a:prstTxWarp prst="textNoShape">
              <a:avLst/>
            </a:prstTxWarp>
            <a:noAutofit/>
          </a:bodyPr>
          <a:lstStyle/>
          <a:p>
            <a:pPr marL="685800" indent="-685800">
              <a:lnSpc>
                <a:spcPct val="150000"/>
              </a:lnSpc>
              <a:buFont typeface="Arial" panose="020B0604020202020204" pitchFamily="34" charset="0"/>
              <a:buChar char="•"/>
            </a:pPr>
            <a:r>
              <a:rPr lang="en-US" sz="2400" dirty="0"/>
              <a:t>Membership Secretary - </a:t>
            </a:r>
            <a:r>
              <a:rPr lang="en-US" sz="2400" dirty="0">
                <a:hlinkClick r:id="rId8"/>
              </a:rPr>
              <a:t>membership@naiedu.org</a:t>
            </a:r>
            <a:endParaRPr lang="en-US" sz="2400" dirty="0"/>
          </a:p>
          <a:p>
            <a:pPr marL="685800" indent="-685800">
              <a:lnSpc>
                <a:spcPct val="150000"/>
              </a:lnSpc>
              <a:buFont typeface="Arial" panose="020B0604020202020204" pitchFamily="34" charset="0"/>
              <a:buChar char="•"/>
            </a:pPr>
            <a:r>
              <a:rPr lang="en-US" sz="2400" dirty="0"/>
              <a:t>MAL Publications - </a:t>
            </a:r>
            <a:r>
              <a:rPr lang="en-US" sz="2400" dirty="0">
                <a:hlinkClick r:id="rId9"/>
              </a:rPr>
              <a:t>publications@naiedu.org</a:t>
            </a:r>
            <a:r>
              <a:rPr lang="en-US" sz="2400" dirty="0"/>
              <a:t> </a:t>
            </a:r>
          </a:p>
          <a:p>
            <a:pPr marL="685800" indent="-685800">
              <a:lnSpc>
                <a:spcPct val="150000"/>
              </a:lnSpc>
              <a:buFont typeface="Arial" panose="020B0604020202020204" pitchFamily="34" charset="0"/>
              <a:buChar char="•"/>
            </a:pPr>
            <a:r>
              <a:rPr lang="en-US" sz="2400" dirty="0"/>
              <a:t>MAL Communications - </a:t>
            </a:r>
            <a:r>
              <a:rPr lang="en-US" sz="2400" dirty="0">
                <a:hlinkClick r:id="rId10"/>
              </a:rPr>
              <a:t>webmaster@naiedu.org</a:t>
            </a:r>
            <a:r>
              <a:rPr lang="en-US" sz="2400" dirty="0"/>
              <a:t> </a:t>
            </a:r>
          </a:p>
          <a:p>
            <a:pPr marL="685800" indent="-685800">
              <a:lnSpc>
                <a:spcPct val="150000"/>
              </a:lnSpc>
              <a:buFont typeface="Arial" panose="020B0604020202020204" pitchFamily="34" charset="0"/>
              <a:buChar char="•"/>
            </a:pPr>
            <a:r>
              <a:rPr lang="en-US" sz="2400" dirty="0"/>
              <a:t>MAL Governance - </a:t>
            </a:r>
            <a:r>
              <a:rPr lang="en-US" sz="2400" dirty="0">
                <a:hlinkClick r:id="rId11"/>
              </a:rPr>
              <a:t>memberatlarge@naiedu.org</a:t>
            </a:r>
            <a:r>
              <a:rPr lang="en-US" sz="2800" dirty="0"/>
              <a:t>   </a:t>
            </a:r>
          </a:p>
        </p:txBody>
      </p:sp>
    </p:spTree>
    <p:extLst>
      <p:ext uri="{BB962C8B-B14F-4D97-AF65-F5344CB8AC3E}">
        <p14:creationId xmlns:p14="http://schemas.microsoft.com/office/powerpoint/2010/main" val="1990019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8BB3D61-D96D-4353-9972-DC87C9C4A23B}"/>
              </a:ext>
            </a:extLst>
          </p:cNvPr>
          <p:cNvSpPr>
            <a:spLocks noGrp="1"/>
          </p:cNvSpPr>
          <p:nvPr>
            <p:ph type="title"/>
          </p:nvPr>
        </p:nvSpPr>
        <p:spPr/>
        <p:txBody>
          <a:bodyPr>
            <a:normAutofit/>
          </a:bodyPr>
          <a:lstStyle/>
          <a:p>
            <a:r>
              <a:rPr lang="en-US" sz="4800" dirty="0">
                <a:latin typeface="Tahoma" panose="020B0604030504040204" pitchFamily="34" charset="0"/>
                <a:ea typeface="Tahoma" panose="020B0604030504040204" pitchFamily="34" charset="0"/>
                <a:cs typeface="Tahoma" panose="020B0604030504040204" pitchFamily="34" charset="0"/>
              </a:rPr>
              <a:t>Systems thinking offers us</a:t>
            </a:r>
          </a:p>
        </p:txBody>
      </p:sp>
      <p:sp>
        <p:nvSpPr>
          <p:cNvPr id="5" name="Content Placeholder 4">
            <a:extLst>
              <a:ext uri="{FF2B5EF4-FFF2-40B4-BE49-F238E27FC236}">
                <a16:creationId xmlns:a16="http://schemas.microsoft.com/office/drawing/2014/main" xmlns="" id="{E4EFB65A-35D4-4D09-B1CC-1C7F9D8F5530}"/>
              </a:ext>
            </a:extLst>
          </p:cNvPr>
          <p:cNvSpPr>
            <a:spLocks noGrp="1"/>
          </p:cNvSpPr>
          <p:nvPr>
            <p:ph idx="1"/>
          </p:nvPr>
        </p:nvSpPr>
        <p:spPr>
          <a:xfrm>
            <a:off x="1141412" y="1828799"/>
            <a:ext cx="9905999" cy="4810539"/>
          </a:xfrm>
        </p:spPr>
        <p:txBody>
          <a:bodyPr/>
          <a:lstStyle/>
          <a:p>
            <a:r>
              <a:rPr lang="en-US" dirty="0">
                <a:latin typeface="Tahoma" panose="020B0604030504040204" pitchFamily="34" charset="0"/>
                <a:ea typeface="Tahoma" panose="020B0604030504040204" pitchFamily="34" charset="0"/>
                <a:cs typeface="Tahoma" panose="020B0604030504040204" pitchFamily="34" charset="0"/>
              </a:rPr>
              <a:t>A way  to think about what we do </a:t>
            </a:r>
          </a:p>
          <a:p>
            <a:r>
              <a:rPr lang="en-US" dirty="0">
                <a:latin typeface="Tahoma" panose="020B0604030504040204" pitchFamily="34" charset="0"/>
                <a:ea typeface="Tahoma" panose="020B0604030504040204" pitchFamily="34" charset="0"/>
                <a:cs typeface="Tahoma" panose="020B0604030504040204" pitchFamily="34" charset="0"/>
              </a:rPr>
              <a:t>A way to approach our work </a:t>
            </a:r>
          </a:p>
          <a:p>
            <a:r>
              <a:rPr lang="en-US" dirty="0">
                <a:latin typeface="Tahoma" panose="020B0604030504040204" pitchFamily="34" charset="0"/>
                <a:ea typeface="Tahoma" panose="020B0604030504040204" pitchFamily="34" charset="0"/>
                <a:cs typeface="Tahoma" panose="020B0604030504040204" pitchFamily="34" charset="0"/>
              </a:rPr>
              <a:t>A less interpreter centric view of our work – see the big picture </a:t>
            </a:r>
          </a:p>
          <a:p>
            <a:r>
              <a:rPr lang="en-US" dirty="0">
                <a:latin typeface="Tahoma" panose="020B0604030504040204" pitchFamily="34" charset="0"/>
                <a:ea typeface="Tahoma" panose="020B0604030504040204" pitchFamily="34" charset="0"/>
                <a:cs typeface="Tahoma" panose="020B0604030504040204" pitchFamily="34" charset="0"/>
              </a:rPr>
              <a:t>A understanding of how organizations, agency's  and institutions function </a:t>
            </a:r>
          </a:p>
          <a:p>
            <a:r>
              <a:rPr lang="en-US" dirty="0">
                <a:latin typeface="Tahoma" panose="020B0604030504040204" pitchFamily="34" charset="0"/>
                <a:ea typeface="Tahoma" panose="020B0604030504040204" pitchFamily="34" charset="0"/>
                <a:cs typeface="Tahoma" panose="020B0604030504040204" pitchFamily="34" charset="0"/>
              </a:rPr>
              <a:t>A clearer scope of how interpreters/staff can fit in </a:t>
            </a:r>
          </a:p>
          <a:p>
            <a:r>
              <a:rPr lang="en-US" dirty="0">
                <a:latin typeface="Tahoma" panose="020B0604030504040204" pitchFamily="34" charset="0"/>
                <a:ea typeface="Tahoma" panose="020B0604030504040204" pitchFamily="34" charset="0"/>
                <a:cs typeface="Tahoma" panose="020B0604030504040204" pitchFamily="34" charset="0"/>
              </a:rPr>
              <a:t>A way to foster relationship – with all </a:t>
            </a:r>
          </a:p>
          <a:p>
            <a:r>
              <a:rPr lang="en-US" dirty="0">
                <a:latin typeface="Tahoma" panose="020B0604030504040204" pitchFamily="34" charset="0"/>
                <a:ea typeface="Tahoma" panose="020B0604030504040204" pitchFamily="34" charset="0"/>
                <a:cs typeface="Tahoma" panose="020B0604030504040204" pitchFamily="34" charset="0"/>
              </a:rPr>
              <a:t>A way to view  an interpreter as a co- participant </a:t>
            </a:r>
          </a:p>
          <a:p>
            <a:endParaRPr lang="en-US" dirty="0"/>
          </a:p>
          <a:p>
            <a:endParaRPr lang="en-US" dirty="0"/>
          </a:p>
        </p:txBody>
      </p:sp>
    </p:spTree>
    <p:extLst>
      <p:ext uri="{BB962C8B-B14F-4D97-AF65-F5344CB8AC3E}">
        <p14:creationId xmlns:p14="http://schemas.microsoft.com/office/powerpoint/2010/main" val="2099379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E6F549E-0C1A-41F2-B251-5EC0C229BCD3}"/>
              </a:ext>
            </a:extLst>
          </p:cNvPr>
          <p:cNvSpPr>
            <a:spLocks noGrp="1"/>
          </p:cNvSpPr>
          <p:nvPr>
            <p:ph idx="1"/>
          </p:nvPr>
        </p:nvSpPr>
        <p:spPr>
          <a:xfrm>
            <a:off x="1141412" y="525100"/>
            <a:ext cx="9905999" cy="5712737"/>
          </a:xfrm>
        </p:spPr>
        <p:txBody>
          <a:bodyPr/>
          <a:lstStyle/>
          <a:p>
            <a:pPr marL="0" indent="0" algn="ctr">
              <a:spcBef>
                <a:spcPts val="0"/>
              </a:spcBef>
              <a:buNone/>
            </a:pPr>
            <a:endParaRPr lang="en-US" sz="4800" dirty="0"/>
          </a:p>
          <a:p>
            <a:pPr marL="0" indent="0" algn="ctr">
              <a:spcBef>
                <a:spcPts val="0"/>
              </a:spcBef>
              <a:buNone/>
            </a:pPr>
            <a:endParaRPr lang="en-US" sz="2800" dirty="0">
              <a:latin typeface="DejaVu Sans Mono" panose="020B0609030804020204" pitchFamily="49" charset="0"/>
              <a:ea typeface="DejaVu Sans Mono" panose="020B0609030804020204" pitchFamily="49" charset="0"/>
              <a:cs typeface="DejaVu Sans Mono" panose="020B0609030804020204" pitchFamily="49" charset="0"/>
            </a:endParaRPr>
          </a:p>
          <a:p>
            <a:pPr marL="0" indent="0" algn="ctr">
              <a:spcBef>
                <a:spcPts val="0"/>
              </a:spcBef>
              <a:buNone/>
            </a:pPr>
            <a:endParaRPr lang="en-US" sz="2800" dirty="0">
              <a:latin typeface="DejaVu Sans Mono" panose="020B0609030804020204" pitchFamily="49" charset="0"/>
              <a:ea typeface="DejaVu Sans Mono" panose="020B0609030804020204" pitchFamily="49" charset="0"/>
              <a:cs typeface="DejaVu Sans Mono" panose="020B0609030804020204" pitchFamily="49" charset="0"/>
            </a:endParaRPr>
          </a:p>
          <a:p>
            <a:pPr marL="0" indent="0" algn="ctr">
              <a:spcBef>
                <a:spcPts val="0"/>
              </a:spcBef>
              <a:buNone/>
            </a:pPr>
            <a:r>
              <a:rPr lang="en-US" sz="4000" dirty="0">
                <a:latin typeface="Tahoma" panose="020B0604030504040204" pitchFamily="34" charset="0"/>
                <a:ea typeface="Tahoma" panose="020B0604030504040204" pitchFamily="34" charset="0"/>
                <a:cs typeface="Tahoma" panose="020B0604030504040204" pitchFamily="34" charset="0"/>
              </a:rPr>
              <a:t>“Stop looking for who’s to blame; instead start asking, </a:t>
            </a:r>
          </a:p>
          <a:p>
            <a:pPr marL="0" indent="0" algn="ctr">
              <a:spcBef>
                <a:spcPts val="0"/>
              </a:spcBef>
              <a:buNone/>
            </a:pPr>
            <a:r>
              <a:rPr lang="en-US" sz="4000" dirty="0">
                <a:latin typeface="Tahoma" panose="020B0604030504040204" pitchFamily="34" charset="0"/>
                <a:ea typeface="Tahoma" panose="020B0604030504040204" pitchFamily="34" charset="0"/>
                <a:cs typeface="Tahoma" panose="020B0604030504040204" pitchFamily="34" charset="0"/>
              </a:rPr>
              <a:t>what’s the system?” </a:t>
            </a:r>
          </a:p>
          <a:p>
            <a:pPr marL="0" indent="0" algn="ctr">
              <a:spcBef>
                <a:spcPts val="0"/>
              </a:spcBef>
              <a:buNone/>
            </a:pPr>
            <a:r>
              <a:rPr lang="en-US" sz="4000" i="1" dirty="0">
                <a:latin typeface="Tahoma" panose="020B0604030504040204" pitchFamily="34" charset="0"/>
                <a:ea typeface="Tahoma" panose="020B0604030504040204" pitchFamily="34" charset="0"/>
                <a:cs typeface="Tahoma" panose="020B0604030504040204" pitchFamily="34" charset="0"/>
              </a:rPr>
              <a:t>                           ~</a:t>
            </a:r>
            <a:r>
              <a:rPr lang="en-US" sz="3200" i="1" dirty="0">
                <a:latin typeface="Tahoma" panose="020B0604030504040204" pitchFamily="34" charset="0"/>
                <a:ea typeface="Tahoma" panose="020B0604030504040204" pitchFamily="34" charset="0"/>
                <a:cs typeface="Tahoma" panose="020B0604030504040204" pitchFamily="34" charset="0"/>
              </a:rPr>
              <a:t>Donella Meadows </a:t>
            </a:r>
          </a:p>
          <a:p>
            <a:endParaRPr lang="en-US" dirty="0"/>
          </a:p>
        </p:txBody>
      </p:sp>
    </p:spTree>
    <p:extLst>
      <p:ext uri="{BB962C8B-B14F-4D97-AF65-F5344CB8AC3E}">
        <p14:creationId xmlns:p14="http://schemas.microsoft.com/office/powerpoint/2010/main" val="3162081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xmlns="" id="{B48EAC44-F5D4-4399-BFC6-7FB2C68F172B}"/>
              </a:ext>
            </a:extLst>
          </p:cNvPr>
          <p:cNvSpPr/>
          <p:nvPr/>
        </p:nvSpPr>
        <p:spPr>
          <a:xfrm>
            <a:off x="2493065" y="205607"/>
            <a:ext cx="7205869" cy="6446785"/>
          </a:xfrm>
          <a:prstGeom prst="ellipse">
            <a:avLst/>
          </a:prstGeom>
          <a:solidFill>
            <a:srgbClr val="92D050"/>
          </a:solidFill>
          <a:ln w="76200">
            <a:solidFill>
              <a:srgbClr val="7030A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2000" dirty="0"/>
          </a:p>
          <a:p>
            <a:pPr algn="ctr"/>
            <a:endParaRPr lang="en-US" sz="2000" dirty="0"/>
          </a:p>
          <a:p>
            <a:pPr algn="ctr"/>
            <a:endParaRPr lang="en-US" sz="2000" dirty="0"/>
          </a:p>
          <a:p>
            <a:pPr algn="ctr"/>
            <a:endParaRPr lang="en-US" sz="2000" dirty="0"/>
          </a:p>
          <a:p>
            <a:pPr algn="ctr"/>
            <a:r>
              <a:rPr lang="en-US" sz="3200" dirty="0">
                <a:solidFill>
                  <a:schemeClr val="bg1"/>
                </a:solidFill>
                <a:latin typeface="Tahoma" panose="020B0604030504040204" pitchFamily="34" charset="0"/>
                <a:ea typeface="Tahoma" panose="020B0604030504040204" pitchFamily="34" charset="0"/>
                <a:cs typeface="Tahoma" panose="020B0604030504040204" pitchFamily="34" charset="0"/>
              </a:rPr>
              <a:t>A system is a collection of parts integrated to accomplish an overall goal. </a:t>
            </a:r>
          </a:p>
          <a:p>
            <a:pPr algn="ctr"/>
            <a:r>
              <a:rPr lang="en-US" sz="3200" dirty="0">
                <a:solidFill>
                  <a:schemeClr val="bg1"/>
                </a:solidFill>
                <a:latin typeface="Tahoma" panose="020B0604030504040204" pitchFamily="34" charset="0"/>
                <a:ea typeface="Tahoma" panose="020B0604030504040204" pitchFamily="34" charset="0"/>
                <a:cs typeface="Tahoma" panose="020B0604030504040204" pitchFamily="34" charset="0"/>
              </a:rPr>
              <a:t>Systems range from very simple to very complex </a:t>
            </a:r>
          </a:p>
        </p:txBody>
      </p:sp>
      <p:sp>
        <p:nvSpPr>
          <p:cNvPr id="8" name="TextBox 7">
            <a:extLst>
              <a:ext uri="{FF2B5EF4-FFF2-40B4-BE49-F238E27FC236}">
                <a16:creationId xmlns:a16="http://schemas.microsoft.com/office/drawing/2014/main" xmlns="" id="{FD74584A-9AF9-4141-AE0A-F44DFEC0CB24}"/>
              </a:ext>
            </a:extLst>
          </p:cNvPr>
          <p:cNvSpPr txBox="1"/>
          <p:nvPr/>
        </p:nvSpPr>
        <p:spPr>
          <a:xfrm>
            <a:off x="4421687" y="1565496"/>
            <a:ext cx="3181611" cy="1107996"/>
          </a:xfrm>
          <a:prstGeom prst="rect">
            <a:avLst/>
          </a:prstGeom>
          <a:noFill/>
        </p:spPr>
        <p:txBody>
          <a:bodyPr wrap="square" rtlCol="0">
            <a:spAutoFit/>
          </a:bodyPr>
          <a:lstStyle/>
          <a:p>
            <a:pPr algn="ctr"/>
            <a:r>
              <a:rPr lang="en-US" sz="6600" dirty="0">
                <a:solidFill>
                  <a:schemeClr val="bg1"/>
                </a:solidFill>
                <a:latin typeface="Tahoma" panose="020B0604030504040204" pitchFamily="34" charset="0"/>
                <a:ea typeface="Tahoma" panose="020B0604030504040204" pitchFamily="34" charset="0"/>
                <a:cs typeface="Tahoma" panose="020B0604030504040204" pitchFamily="34" charset="0"/>
              </a:rPr>
              <a:t>System</a:t>
            </a:r>
            <a:r>
              <a:rPr lang="en-US" sz="6600" dirty="0">
                <a:solidFill>
                  <a:schemeClr val="bg1"/>
                </a:solidFill>
              </a:rPr>
              <a:t> </a:t>
            </a:r>
          </a:p>
        </p:txBody>
      </p:sp>
    </p:spTree>
    <p:extLst>
      <p:ext uri="{BB962C8B-B14F-4D97-AF65-F5344CB8AC3E}">
        <p14:creationId xmlns:p14="http://schemas.microsoft.com/office/powerpoint/2010/main" val="2740294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bicycle leaning against a wall&#10;&#10;Description generated with very high confidence">
            <a:extLst>
              <a:ext uri="{FF2B5EF4-FFF2-40B4-BE49-F238E27FC236}">
                <a16:creationId xmlns:a16="http://schemas.microsoft.com/office/drawing/2014/main" xmlns="" id="{F0D749B8-709F-4D10-88D4-C7FD657AB9AB}"/>
              </a:ext>
            </a:extLst>
          </p:cNvPr>
          <p:cNvPicPr>
            <a:picLocks noGrp="1" noChangeAspect="1"/>
          </p:cNvPicPr>
          <p:nvPr>
            <p:ph type="pic" sz="quarter" idx="13"/>
          </p:nvPr>
        </p:nvPicPr>
        <p:blipFill>
          <a:blip r:embed="rId3"/>
          <a:srcRect l="14879" r="14879"/>
          <a:stretch>
            <a:fillRect/>
          </a:stretch>
        </p:blipFill>
        <p:spPr>
          <a:xfrm>
            <a:off x="1222513" y="1401006"/>
            <a:ext cx="3112116" cy="4055989"/>
          </a:xfrm>
        </p:spPr>
      </p:pic>
      <p:pic>
        <p:nvPicPr>
          <p:cNvPr id="10" name="Picture Placeholder 9" descr="A picture containing thing&#10;&#10;Description generated with high confidence">
            <a:extLst>
              <a:ext uri="{FF2B5EF4-FFF2-40B4-BE49-F238E27FC236}">
                <a16:creationId xmlns:a16="http://schemas.microsoft.com/office/drawing/2014/main" xmlns="" id="{9076BB46-284B-4715-A35F-A930DC126C70}"/>
              </a:ext>
            </a:extLst>
          </p:cNvPr>
          <p:cNvPicPr>
            <a:picLocks noGrp="1" noChangeAspect="1"/>
          </p:cNvPicPr>
          <p:nvPr>
            <p:ph type="pic" sz="quarter" idx="14"/>
          </p:nvPr>
        </p:nvPicPr>
        <p:blipFill>
          <a:blip r:embed="rId4"/>
          <a:srcRect l="26587" r="26587"/>
          <a:stretch>
            <a:fillRect/>
          </a:stretch>
        </p:blipFill>
        <p:spPr>
          <a:xfrm>
            <a:off x="4777028" y="1541971"/>
            <a:ext cx="2637944" cy="3774056"/>
          </a:xfrm>
        </p:spPr>
      </p:pic>
      <p:pic>
        <p:nvPicPr>
          <p:cNvPr id="14" name="Picture Placeholder 13" descr="A picture containing indoor, cup, food, table&#10;&#10;Description generated with very high confidence">
            <a:extLst>
              <a:ext uri="{FF2B5EF4-FFF2-40B4-BE49-F238E27FC236}">
                <a16:creationId xmlns:a16="http://schemas.microsoft.com/office/drawing/2014/main" xmlns="" id="{0E2D2EE3-B622-4E41-A53E-0AB16490941C}"/>
              </a:ext>
            </a:extLst>
          </p:cNvPr>
          <p:cNvPicPr>
            <a:picLocks noGrp="1" noChangeAspect="1"/>
          </p:cNvPicPr>
          <p:nvPr>
            <p:ph type="pic" sz="quarter" idx="15"/>
          </p:nvPr>
        </p:nvPicPr>
        <p:blipFill>
          <a:blip r:embed="rId5"/>
          <a:srcRect t="2266" b="2266"/>
          <a:stretch>
            <a:fillRect/>
          </a:stretch>
        </p:blipFill>
        <p:spPr/>
      </p:pic>
      <p:sp>
        <p:nvSpPr>
          <p:cNvPr id="2" name="TextBox 1">
            <a:extLst>
              <a:ext uri="{FF2B5EF4-FFF2-40B4-BE49-F238E27FC236}">
                <a16:creationId xmlns:a16="http://schemas.microsoft.com/office/drawing/2014/main" xmlns="" id="{AE655A16-8C16-4998-9D62-9247E596B040}"/>
              </a:ext>
            </a:extLst>
          </p:cNvPr>
          <p:cNvSpPr txBox="1"/>
          <p:nvPr/>
        </p:nvSpPr>
        <p:spPr>
          <a:xfrm>
            <a:off x="2638097" y="483476"/>
            <a:ext cx="6926317" cy="830997"/>
          </a:xfrm>
          <a:prstGeom prst="rect">
            <a:avLst/>
          </a:prstGeom>
          <a:noFill/>
        </p:spPr>
        <p:txBody>
          <a:bodyPr wrap="square" rtlCol="0">
            <a:spAutoFit/>
          </a:bodyPr>
          <a:lstStyle/>
          <a:p>
            <a:pPr algn="ctr"/>
            <a:r>
              <a:rPr lang="en-US" sz="4800" dirty="0">
                <a:latin typeface="Tahoma" panose="020B0604030504040204" pitchFamily="34" charset="0"/>
                <a:ea typeface="Tahoma" panose="020B0604030504040204" pitchFamily="34" charset="0"/>
                <a:cs typeface="Tahoma" panose="020B0604030504040204" pitchFamily="34" charset="0"/>
              </a:rPr>
              <a:t>Simple Systems </a:t>
            </a:r>
          </a:p>
        </p:txBody>
      </p:sp>
    </p:spTree>
    <p:extLst>
      <p:ext uri="{BB962C8B-B14F-4D97-AF65-F5344CB8AC3E}">
        <p14:creationId xmlns:p14="http://schemas.microsoft.com/office/powerpoint/2010/main" val="3295531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large waterfall in a forest&#10;&#10;Description generated with high confidence">
            <a:extLst>
              <a:ext uri="{FF2B5EF4-FFF2-40B4-BE49-F238E27FC236}">
                <a16:creationId xmlns:a16="http://schemas.microsoft.com/office/drawing/2014/main" xmlns="" id="{959D83E0-AD35-4123-B8DE-132E58C3FE88}"/>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2546" b="2546"/>
          <a:stretch>
            <a:fillRect/>
          </a:stretch>
        </p:blipFill>
        <p:spPr>
          <a:xfrm>
            <a:off x="1685711" y="1568739"/>
            <a:ext cx="2848386" cy="4055989"/>
          </a:xfrm>
        </p:spPr>
      </p:pic>
      <p:pic>
        <p:nvPicPr>
          <p:cNvPr id="28" name="Picture Placeholder 27" descr="A person posing for the camera&#10;&#10;Description generated with very high confidence">
            <a:extLst>
              <a:ext uri="{FF2B5EF4-FFF2-40B4-BE49-F238E27FC236}">
                <a16:creationId xmlns:a16="http://schemas.microsoft.com/office/drawing/2014/main" xmlns="" id="{534C5C1E-97CC-4279-83F7-ACE07924343C}"/>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30343" r="30343"/>
          <a:stretch>
            <a:fillRect/>
          </a:stretch>
        </p:blipFill>
        <p:spPr>
          <a:xfrm>
            <a:off x="4776852" y="1541971"/>
            <a:ext cx="2637944" cy="4109527"/>
          </a:xfrm>
        </p:spPr>
      </p:pic>
      <p:pic>
        <p:nvPicPr>
          <p:cNvPr id="36" name="Picture Placeholder 35" descr="A small clock tower in the middle of a field&#10;&#10;Description generated with very high confidence">
            <a:extLst>
              <a:ext uri="{FF2B5EF4-FFF2-40B4-BE49-F238E27FC236}">
                <a16:creationId xmlns:a16="http://schemas.microsoft.com/office/drawing/2014/main" xmlns="" id="{39AFE989-73A1-410A-AD48-AE93E8F11C6E}"/>
              </a:ext>
            </a:extLst>
          </p:cNvPr>
          <p:cNvPicPr>
            <a:picLocks noGrp="1" noChangeAspect="1"/>
          </p:cNvPicPr>
          <p:nvPr>
            <p:ph type="pic" sz="quarter" idx="15"/>
          </p:nvPr>
        </p:nvPicPr>
        <p:blipFill>
          <a:blip r:embed="rId5">
            <a:extLst>
              <a:ext uri="{28A0092B-C50C-407E-A947-70E740481C1C}">
                <a14:useLocalDpi xmlns:a14="http://schemas.microsoft.com/office/drawing/2010/main" val="0"/>
              </a:ext>
            </a:extLst>
          </a:blip>
          <a:srcRect l="23696" r="23696"/>
          <a:stretch>
            <a:fillRect/>
          </a:stretch>
        </p:blipFill>
        <p:spPr>
          <a:xfrm>
            <a:off x="7519697" y="1206500"/>
            <a:ext cx="3307188" cy="4454998"/>
          </a:xfrm>
        </p:spPr>
      </p:pic>
      <p:sp>
        <p:nvSpPr>
          <p:cNvPr id="2" name="TextBox 1">
            <a:extLst>
              <a:ext uri="{FF2B5EF4-FFF2-40B4-BE49-F238E27FC236}">
                <a16:creationId xmlns:a16="http://schemas.microsoft.com/office/drawing/2014/main" xmlns="" id="{3C2E78D9-A38F-4892-B904-349F997F93EA}"/>
              </a:ext>
            </a:extLst>
          </p:cNvPr>
          <p:cNvSpPr txBox="1"/>
          <p:nvPr/>
        </p:nvSpPr>
        <p:spPr>
          <a:xfrm>
            <a:off x="2484184" y="375503"/>
            <a:ext cx="6978869" cy="830997"/>
          </a:xfrm>
          <a:prstGeom prst="rect">
            <a:avLst/>
          </a:prstGeom>
          <a:noFill/>
        </p:spPr>
        <p:txBody>
          <a:bodyPr wrap="square" rtlCol="0">
            <a:spAutoFit/>
          </a:bodyPr>
          <a:lstStyle/>
          <a:p>
            <a:pPr algn="ctr"/>
            <a:r>
              <a:rPr lang="en-US" sz="4800" dirty="0">
                <a:latin typeface="Tahoma" panose="020B0604030504040204" pitchFamily="34" charset="0"/>
                <a:ea typeface="Tahoma" panose="020B0604030504040204" pitchFamily="34" charset="0"/>
                <a:cs typeface="Tahoma" panose="020B0604030504040204" pitchFamily="34" charset="0"/>
              </a:rPr>
              <a:t>Complex Systems </a:t>
            </a:r>
          </a:p>
        </p:txBody>
      </p:sp>
    </p:spTree>
    <p:extLst>
      <p:ext uri="{BB962C8B-B14F-4D97-AF65-F5344CB8AC3E}">
        <p14:creationId xmlns:p14="http://schemas.microsoft.com/office/powerpoint/2010/main" val="1851423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D1B902-99BC-4ACA-8CDF-232E657D1FF5}"/>
              </a:ext>
            </a:extLst>
          </p:cNvPr>
          <p:cNvSpPr>
            <a:spLocks noGrp="1"/>
          </p:cNvSpPr>
          <p:nvPr>
            <p:ph type="title"/>
          </p:nvPr>
        </p:nvSpPr>
        <p:spPr/>
        <p:txBody>
          <a:bodyPr/>
          <a:lstStyle/>
          <a:p>
            <a:r>
              <a:rPr lang="en-US" dirty="0"/>
              <a:t> </a:t>
            </a:r>
            <a:r>
              <a:rPr lang="en-US" sz="4800" dirty="0">
                <a:latin typeface="Tahoma" panose="020B0604030504040204" pitchFamily="34" charset="0"/>
                <a:ea typeface="Tahoma" panose="020B0604030504040204" pitchFamily="34" charset="0"/>
                <a:cs typeface="Tahoma" panose="020B0604030504040204" pitchFamily="34" charset="0"/>
              </a:rPr>
              <a:t>system Characteristics  </a:t>
            </a:r>
          </a:p>
        </p:txBody>
      </p:sp>
      <p:sp>
        <p:nvSpPr>
          <p:cNvPr id="3" name="Content Placeholder 2">
            <a:extLst>
              <a:ext uri="{FF2B5EF4-FFF2-40B4-BE49-F238E27FC236}">
                <a16:creationId xmlns:a16="http://schemas.microsoft.com/office/drawing/2014/main" xmlns="" id="{A83B16B6-EB58-4732-AAFF-35559F981483}"/>
              </a:ext>
            </a:extLst>
          </p:cNvPr>
          <p:cNvSpPr>
            <a:spLocks noGrp="1"/>
          </p:cNvSpPr>
          <p:nvPr>
            <p:ph idx="1"/>
          </p:nvPr>
        </p:nvSpPr>
        <p:spPr>
          <a:xfrm>
            <a:off x="1141412" y="1883121"/>
            <a:ext cx="9905999" cy="4363770"/>
          </a:xfrm>
        </p:spPr>
        <p:txBody>
          <a:bodyPr>
            <a:normAutofit/>
          </a:bodyPr>
          <a:lstStyle/>
          <a:p>
            <a:pPr>
              <a:defRPr/>
            </a:pPr>
            <a:r>
              <a:rPr lang="en-US" b="1" dirty="0">
                <a:latin typeface="Tahoma" panose="020B0604030504040204" pitchFamily="34" charset="0"/>
                <a:ea typeface="Tahoma" panose="020B0604030504040204" pitchFamily="34" charset="0"/>
                <a:cs typeface="Tahoma" panose="020B0604030504040204" pitchFamily="34" charset="0"/>
              </a:rPr>
              <a:t>Every system has a purpose within a larger system</a:t>
            </a:r>
          </a:p>
          <a:p>
            <a:pPr>
              <a:defRPr/>
            </a:pPr>
            <a:r>
              <a:rPr lang="en-US" b="1" dirty="0">
                <a:latin typeface="Tahoma" panose="020B0604030504040204" pitchFamily="34" charset="0"/>
                <a:ea typeface="Tahoma" panose="020B0604030504040204" pitchFamily="34" charset="0"/>
                <a:cs typeface="Tahoma" panose="020B0604030504040204" pitchFamily="34" charset="0"/>
              </a:rPr>
              <a:t>All of a system's parts must be present for the system to carry out its purpose optimally.</a:t>
            </a:r>
            <a:r>
              <a:rPr lang="en-US" dirty="0">
                <a:latin typeface="Tahoma" panose="020B0604030504040204" pitchFamily="34" charset="0"/>
                <a:ea typeface="Tahoma" panose="020B0604030504040204" pitchFamily="34" charset="0"/>
                <a:cs typeface="Tahoma" panose="020B0604030504040204" pitchFamily="34" charset="0"/>
              </a:rPr>
              <a:t> </a:t>
            </a:r>
            <a:endParaRPr lang="en-US" b="1" dirty="0">
              <a:latin typeface="Tahoma" panose="020B0604030504040204" pitchFamily="34" charset="0"/>
              <a:ea typeface="Tahoma" panose="020B0604030504040204" pitchFamily="34" charset="0"/>
              <a:cs typeface="Tahoma" panose="020B0604030504040204" pitchFamily="34" charset="0"/>
            </a:endParaRPr>
          </a:p>
          <a:p>
            <a:pPr>
              <a:defRPr/>
            </a:pPr>
            <a:r>
              <a:rPr lang="en-US" b="1" dirty="0">
                <a:latin typeface="Tahoma" panose="020B0604030504040204" pitchFamily="34" charset="0"/>
                <a:ea typeface="Tahoma" panose="020B0604030504040204" pitchFamily="34" charset="0"/>
                <a:cs typeface="Tahoma" panose="020B0604030504040204" pitchFamily="34" charset="0"/>
              </a:rPr>
              <a:t>A system's parts must be arranged in a specific way for the system to carry out its purpose.</a:t>
            </a:r>
          </a:p>
          <a:p>
            <a:pPr>
              <a:defRPr/>
            </a:pPr>
            <a:r>
              <a:rPr lang="en-US" b="1" dirty="0">
                <a:latin typeface="Tahoma" panose="020B0604030504040204" pitchFamily="34" charset="0"/>
                <a:ea typeface="Tahoma" panose="020B0604030504040204" pitchFamily="34" charset="0"/>
                <a:cs typeface="Tahoma" panose="020B0604030504040204" pitchFamily="34" charset="0"/>
              </a:rPr>
              <a:t>Systems change in response to feedback.</a:t>
            </a:r>
            <a:r>
              <a:rPr lang="en-US" dirty="0">
                <a:latin typeface="Tahoma" panose="020B0604030504040204" pitchFamily="34" charset="0"/>
                <a:ea typeface="Tahoma" panose="020B0604030504040204" pitchFamily="34" charset="0"/>
                <a:cs typeface="Tahoma" panose="020B0604030504040204" pitchFamily="34" charset="0"/>
              </a:rPr>
              <a:t> </a:t>
            </a:r>
          </a:p>
          <a:p>
            <a:pPr>
              <a:defRPr/>
            </a:pPr>
            <a:r>
              <a:rPr lang="en-US" b="1" dirty="0">
                <a:latin typeface="Tahoma" panose="020B0604030504040204" pitchFamily="34" charset="0"/>
                <a:ea typeface="Tahoma" panose="020B0604030504040204" pitchFamily="34" charset="0"/>
                <a:cs typeface="Tahoma" panose="020B0604030504040204" pitchFamily="34" charset="0"/>
              </a:rPr>
              <a:t>Systems maintain their stability by making adjustments based on feedback</a:t>
            </a:r>
            <a:endParaRPr lang="en-US" dirty="0">
              <a:latin typeface="Tahoma" panose="020B0604030504040204" pitchFamily="34" charset="0"/>
              <a:ea typeface="Tahoma" panose="020B0604030504040204" pitchFamily="34" charset="0"/>
              <a:cs typeface="Tahoma" panose="020B0604030504040204" pitchFamily="34" charset="0"/>
            </a:endParaRPr>
          </a:p>
          <a:p>
            <a:endParaRPr lang="en-US" dirty="0"/>
          </a:p>
        </p:txBody>
      </p:sp>
    </p:spTree>
    <p:extLst>
      <p:ext uri="{BB962C8B-B14F-4D97-AF65-F5344CB8AC3E}">
        <p14:creationId xmlns:p14="http://schemas.microsoft.com/office/powerpoint/2010/main" val="6380989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TM04033919[[fn=Circuit]]</Template>
  <TotalTime>1853</TotalTime>
  <Words>2666</Words>
  <Application>Microsoft Office PowerPoint</Application>
  <PresentationFormat>Widescreen</PresentationFormat>
  <Paragraphs>270</Paragraphs>
  <Slides>34</Slides>
  <Notes>24</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34</vt:i4>
      </vt:variant>
    </vt:vector>
  </HeadingPairs>
  <TitlesOfParts>
    <vt:vector size="45" baseType="lpstr">
      <vt:lpstr>Arial</vt:lpstr>
      <vt:lpstr>Calibri</vt:lpstr>
      <vt:lpstr>Calibri Light</vt:lpstr>
      <vt:lpstr>Century</vt:lpstr>
      <vt:lpstr>DejaVu Sans Mono</vt:lpstr>
      <vt:lpstr>Sunset-Serial</vt:lpstr>
      <vt:lpstr>Tahoma</vt:lpstr>
      <vt:lpstr>Trebuchet MS</vt:lpstr>
      <vt:lpstr>Tw Cen MT</vt:lpstr>
      <vt:lpstr>Wingdings</vt:lpstr>
      <vt:lpstr>Circuit</vt:lpstr>
      <vt:lpstr>systems thinking:  an Introduction   </vt:lpstr>
      <vt:lpstr>Today’s Focus </vt:lpstr>
      <vt:lpstr>Frustration </vt:lpstr>
      <vt:lpstr>Systems thinking offers us</vt:lpstr>
      <vt:lpstr>PowerPoint Presentation</vt:lpstr>
      <vt:lpstr>PowerPoint Presentation</vt:lpstr>
      <vt:lpstr>PowerPoint Presentation</vt:lpstr>
      <vt:lpstr>PowerPoint Presentation</vt:lpstr>
      <vt:lpstr> system Characteristics  </vt:lpstr>
      <vt:lpstr>System Design </vt:lpstr>
      <vt:lpstr>PowerPoint Presentation</vt:lpstr>
      <vt:lpstr>PowerPoint Presentation</vt:lpstr>
      <vt:lpstr>systems where  interpreters work    Human Systems </vt:lpstr>
      <vt:lpstr>PowerPoint Presentation</vt:lpstr>
      <vt:lpstr>to create change ….</vt:lpstr>
      <vt:lpstr>Types of Thinking </vt:lpstr>
      <vt:lpstr>PowerPoint Presentation</vt:lpstr>
      <vt:lpstr>Common Characteristics of Failed Solutions </vt:lpstr>
      <vt:lpstr>PowerPoint Presentation</vt:lpstr>
      <vt:lpstr>Deepening Our Understanding of Problems: The Iceberg Model </vt:lpstr>
      <vt:lpstr>PowerPoint Presentation</vt:lpstr>
      <vt:lpstr>PowerPoint Presentation</vt:lpstr>
      <vt:lpstr> start thinking  </vt:lpstr>
      <vt:lpstr>A System’s thinker….</vt:lpstr>
      <vt:lpstr>Take Away </vt:lpstr>
      <vt:lpstr>PowerPoint Presentation</vt:lpstr>
      <vt:lpstr>Resources</vt:lpstr>
      <vt:lpstr> </vt:lpstr>
      <vt:lpstr> Mission</vt:lpstr>
      <vt:lpstr> Membership</vt:lpstr>
      <vt:lpstr> Publications</vt:lpstr>
      <vt:lpstr> Professional Development</vt:lpstr>
      <vt:lpstr>  Communications</vt:lpstr>
      <vt:lpstr>  Contact Us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systems thinking for interpreters</dc:title>
  <dc:creator>Alice Brown</dc:creator>
  <cp:lastModifiedBy>Norman, Michael C.</cp:lastModifiedBy>
  <cp:revision>92</cp:revision>
  <dcterms:created xsi:type="dcterms:W3CDTF">2017-07-26T21:45:48Z</dcterms:created>
  <dcterms:modified xsi:type="dcterms:W3CDTF">2017-08-24T15:19:46Z</dcterms:modified>
</cp:coreProperties>
</file>